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theme/themeOverride8.xml" ContentType="application/vnd.openxmlformats-officedocument.themeOverride+xml"/>
  <Override PartName="/ppt/notesSlides/notesSlide8.xml" ContentType="application/vnd.openxmlformats-officedocument.presentationml.notesSlide+xml"/>
  <Override PartName="/ppt/theme/themeOverride9.xml" ContentType="application/vnd.openxmlformats-officedocument.themeOverride+xml"/>
  <Override PartName="/ppt/notesSlides/notesSlide9.xml" ContentType="application/vnd.openxmlformats-officedocument.presentationml.notesSlide+xml"/>
  <Override PartName="/ppt/theme/themeOverride10.xml" ContentType="application/vnd.openxmlformats-officedocument.themeOverr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3"/>
  </p:notesMasterIdLst>
  <p:sldIdLst>
    <p:sldId id="262" r:id="rId2"/>
    <p:sldId id="266" r:id="rId3"/>
    <p:sldId id="263" r:id="rId4"/>
    <p:sldId id="264" r:id="rId5"/>
    <p:sldId id="265" r:id="rId6"/>
    <p:sldId id="275" r:id="rId7"/>
    <p:sldId id="267" r:id="rId8"/>
    <p:sldId id="268" r:id="rId9"/>
    <p:sldId id="269" r:id="rId10"/>
    <p:sldId id="270" r:id="rId11"/>
    <p:sldId id="27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81083347-4211-4466-8624-8E67FC579E43}">
          <p14:sldIdLst>
            <p14:sldId id="262"/>
            <p14:sldId id="266"/>
            <p14:sldId id="263"/>
            <p14:sldId id="264"/>
            <p14:sldId id="265"/>
            <p14:sldId id="275"/>
            <p14:sldId id="267"/>
            <p14:sldId id="268"/>
            <p14:sldId id="269"/>
            <p14:sldId id="270"/>
            <p14:sldId id="276"/>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zarlama" initials="P"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87" autoAdjust="0"/>
    <p:restoredTop sz="94671" autoAdjust="0"/>
  </p:normalViewPr>
  <p:slideViewPr>
    <p:cSldViewPr>
      <p:cViewPr>
        <p:scale>
          <a:sx n="91" d="100"/>
          <a:sy n="91" d="100"/>
        </p:scale>
        <p:origin x="-30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D03A7A-AC2A-4E32-9BCF-1D98DC783955}" type="datetimeFigureOut">
              <a:rPr lang="tr-TR" smtClean="0"/>
              <a:pPr/>
              <a:t>10.04.2014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EE12D7-0800-4D48-9306-2D9EDC93013A}" type="slidenum">
              <a:rPr lang="tr-TR" smtClean="0"/>
              <a:pPr/>
              <a:t>‹#›</a:t>
            </a:fld>
            <a:endParaRPr lang="tr-TR"/>
          </a:p>
        </p:txBody>
      </p:sp>
    </p:spTree>
    <p:extLst>
      <p:ext uri="{BB962C8B-B14F-4D97-AF65-F5344CB8AC3E}">
        <p14:creationId xmlns:p14="http://schemas.microsoft.com/office/powerpoint/2010/main" val="800530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TÜRSAB</a:t>
            </a:r>
            <a:r>
              <a:rPr lang="tr-TR" baseline="0" dirty="0" smtClean="0"/>
              <a:t> 21. DÖNEM E-TURİZM KOMİTE ÇALIŞMASI</a:t>
            </a:r>
            <a:endParaRPr lang="tr-TR" dirty="0"/>
          </a:p>
        </p:txBody>
      </p:sp>
      <p:sp>
        <p:nvSpPr>
          <p:cNvPr id="4" name="Slayt Numarası Yer Tutucusu 3"/>
          <p:cNvSpPr>
            <a:spLocks noGrp="1"/>
          </p:cNvSpPr>
          <p:nvPr>
            <p:ph type="sldNum" sz="quarter" idx="10"/>
          </p:nvPr>
        </p:nvSpPr>
        <p:spPr/>
        <p:txBody>
          <a:bodyPr/>
          <a:lstStyle/>
          <a:p>
            <a:fld id="{22EE12D7-0800-4D48-9306-2D9EDC93013A}" type="slidenum">
              <a:rPr lang="tr-TR" smtClean="0"/>
              <a:pPr/>
              <a:t>1</a:t>
            </a:fld>
            <a:endParaRPr lang="tr-TR"/>
          </a:p>
        </p:txBody>
      </p:sp>
    </p:spTree>
    <p:extLst>
      <p:ext uri="{BB962C8B-B14F-4D97-AF65-F5344CB8AC3E}">
        <p14:creationId xmlns:p14="http://schemas.microsoft.com/office/powerpoint/2010/main" val="3043849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TÜRSAB</a:t>
            </a:r>
            <a:r>
              <a:rPr lang="tr-TR" baseline="0" dirty="0" smtClean="0"/>
              <a:t> 21. </a:t>
            </a:r>
            <a:r>
              <a:rPr lang="tr-TR" baseline="0" smtClean="0"/>
              <a:t>DÖNEM E-TURİZM KOMİTE ÇALIŞMASI</a:t>
            </a:r>
            <a:endParaRPr lang="tr-TR" smtClean="0"/>
          </a:p>
        </p:txBody>
      </p:sp>
      <p:sp>
        <p:nvSpPr>
          <p:cNvPr id="4" name="Slayt Numarası Yer Tutucusu 3"/>
          <p:cNvSpPr>
            <a:spLocks noGrp="1"/>
          </p:cNvSpPr>
          <p:nvPr>
            <p:ph type="sldNum" sz="quarter" idx="10"/>
          </p:nvPr>
        </p:nvSpPr>
        <p:spPr/>
        <p:txBody>
          <a:bodyPr/>
          <a:lstStyle/>
          <a:p>
            <a:fld id="{22EE12D7-0800-4D48-9306-2D9EDC93013A}" type="slidenum">
              <a:rPr lang="tr-TR" smtClean="0"/>
              <a:pPr/>
              <a:t>10</a:t>
            </a:fld>
            <a:endParaRPr lang="tr-TR"/>
          </a:p>
        </p:txBody>
      </p:sp>
    </p:spTree>
    <p:extLst>
      <p:ext uri="{BB962C8B-B14F-4D97-AF65-F5344CB8AC3E}">
        <p14:creationId xmlns:p14="http://schemas.microsoft.com/office/powerpoint/2010/main" val="139533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TÜRSAB 21. DÖNEM E-TURİZM KOMİTE ÇALIŞMASI</a:t>
            </a:r>
          </a:p>
        </p:txBody>
      </p:sp>
      <p:sp>
        <p:nvSpPr>
          <p:cNvPr id="4" name="Slayt Numarası Yer Tutucusu 3"/>
          <p:cNvSpPr>
            <a:spLocks noGrp="1"/>
          </p:cNvSpPr>
          <p:nvPr>
            <p:ph type="sldNum" sz="quarter" idx="10"/>
          </p:nvPr>
        </p:nvSpPr>
        <p:spPr/>
        <p:txBody>
          <a:bodyPr/>
          <a:lstStyle/>
          <a:p>
            <a:fld id="{22EE12D7-0800-4D48-9306-2D9EDC93013A}" type="slidenum">
              <a:rPr lang="tr-TR" smtClean="0"/>
              <a:pPr/>
              <a:t>2</a:t>
            </a:fld>
            <a:endParaRPr lang="tr-TR"/>
          </a:p>
        </p:txBody>
      </p:sp>
    </p:spTree>
    <p:extLst>
      <p:ext uri="{BB962C8B-B14F-4D97-AF65-F5344CB8AC3E}">
        <p14:creationId xmlns:p14="http://schemas.microsoft.com/office/powerpoint/2010/main" val="2837241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TÜRSAB</a:t>
            </a:r>
            <a:r>
              <a:rPr lang="tr-TR" baseline="0" dirty="0" smtClean="0"/>
              <a:t> 21. DÖNEM E-TURİZM KOMİTE ÇALIŞMASI</a:t>
            </a:r>
            <a:endParaRPr lang="tr-TR" dirty="0" smtClean="0"/>
          </a:p>
        </p:txBody>
      </p:sp>
      <p:sp>
        <p:nvSpPr>
          <p:cNvPr id="4" name="Slayt Numarası Yer Tutucusu 3"/>
          <p:cNvSpPr>
            <a:spLocks noGrp="1"/>
          </p:cNvSpPr>
          <p:nvPr>
            <p:ph type="sldNum" sz="quarter" idx="10"/>
          </p:nvPr>
        </p:nvSpPr>
        <p:spPr/>
        <p:txBody>
          <a:bodyPr/>
          <a:lstStyle/>
          <a:p>
            <a:fld id="{22EE12D7-0800-4D48-9306-2D9EDC93013A}" type="slidenum">
              <a:rPr lang="tr-TR" smtClean="0"/>
              <a:pPr/>
              <a:t>3</a:t>
            </a:fld>
            <a:endParaRPr lang="tr-TR"/>
          </a:p>
        </p:txBody>
      </p:sp>
    </p:spTree>
    <p:extLst>
      <p:ext uri="{BB962C8B-B14F-4D97-AF65-F5344CB8AC3E}">
        <p14:creationId xmlns:p14="http://schemas.microsoft.com/office/powerpoint/2010/main" val="3710252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TÜRSAB</a:t>
            </a:r>
            <a:r>
              <a:rPr lang="tr-TR" baseline="0" dirty="0" smtClean="0"/>
              <a:t> 21. DÖNEM E-TURİZM KOMİTE ÇALIŞMASI</a:t>
            </a:r>
            <a:endParaRPr lang="tr-TR" dirty="0" smtClean="0"/>
          </a:p>
        </p:txBody>
      </p:sp>
      <p:sp>
        <p:nvSpPr>
          <p:cNvPr id="4" name="Slayt Numarası Yer Tutucusu 3"/>
          <p:cNvSpPr>
            <a:spLocks noGrp="1"/>
          </p:cNvSpPr>
          <p:nvPr>
            <p:ph type="sldNum" sz="quarter" idx="10"/>
          </p:nvPr>
        </p:nvSpPr>
        <p:spPr/>
        <p:txBody>
          <a:bodyPr/>
          <a:lstStyle/>
          <a:p>
            <a:fld id="{22EE12D7-0800-4D48-9306-2D9EDC93013A}" type="slidenum">
              <a:rPr lang="tr-TR" smtClean="0"/>
              <a:pPr/>
              <a:t>4</a:t>
            </a:fld>
            <a:endParaRPr lang="tr-TR"/>
          </a:p>
        </p:txBody>
      </p:sp>
    </p:spTree>
    <p:extLst>
      <p:ext uri="{BB962C8B-B14F-4D97-AF65-F5344CB8AC3E}">
        <p14:creationId xmlns:p14="http://schemas.microsoft.com/office/powerpoint/2010/main" val="2131926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TÜRSAB</a:t>
            </a:r>
            <a:r>
              <a:rPr lang="tr-TR" baseline="0" dirty="0" smtClean="0"/>
              <a:t> 21. DÖNEM E-TURİZM KOMİTE ÇALIŞMASI</a:t>
            </a:r>
            <a:endParaRPr lang="tr-TR" dirty="0" smtClean="0"/>
          </a:p>
        </p:txBody>
      </p:sp>
      <p:sp>
        <p:nvSpPr>
          <p:cNvPr id="4" name="Slayt Numarası Yer Tutucusu 3"/>
          <p:cNvSpPr>
            <a:spLocks noGrp="1"/>
          </p:cNvSpPr>
          <p:nvPr>
            <p:ph type="sldNum" sz="quarter" idx="10"/>
          </p:nvPr>
        </p:nvSpPr>
        <p:spPr/>
        <p:txBody>
          <a:bodyPr/>
          <a:lstStyle/>
          <a:p>
            <a:fld id="{22EE12D7-0800-4D48-9306-2D9EDC93013A}" type="slidenum">
              <a:rPr lang="tr-TR" smtClean="0"/>
              <a:pPr/>
              <a:t>5</a:t>
            </a:fld>
            <a:endParaRPr lang="tr-TR"/>
          </a:p>
        </p:txBody>
      </p:sp>
    </p:spTree>
    <p:extLst>
      <p:ext uri="{BB962C8B-B14F-4D97-AF65-F5344CB8AC3E}">
        <p14:creationId xmlns:p14="http://schemas.microsoft.com/office/powerpoint/2010/main" val="4148632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TÜRSAB</a:t>
            </a:r>
            <a:r>
              <a:rPr lang="tr-TR" baseline="0" dirty="0" smtClean="0"/>
              <a:t> 21. DÖNEM E-TURİZM KOMİTE ÇALIŞMASI</a:t>
            </a:r>
            <a:endParaRPr lang="tr-TR" dirty="0" smtClean="0"/>
          </a:p>
        </p:txBody>
      </p:sp>
      <p:sp>
        <p:nvSpPr>
          <p:cNvPr id="4" name="3 Slayt Numarası Yer Tutucusu"/>
          <p:cNvSpPr>
            <a:spLocks noGrp="1"/>
          </p:cNvSpPr>
          <p:nvPr>
            <p:ph type="sldNum" sz="quarter" idx="10"/>
          </p:nvPr>
        </p:nvSpPr>
        <p:spPr/>
        <p:txBody>
          <a:bodyPr/>
          <a:lstStyle/>
          <a:p>
            <a:fld id="{22EE12D7-0800-4D48-9306-2D9EDC93013A}" type="slidenum">
              <a:rPr lang="tr-TR" smtClean="0"/>
              <a:pPr/>
              <a:t>6</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TÜRSAB</a:t>
            </a:r>
            <a:r>
              <a:rPr lang="tr-TR" baseline="0" dirty="0" smtClean="0"/>
              <a:t> 21. DÖNEM E-TURİZM KOMİTE ÇALIŞMASI</a:t>
            </a:r>
            <a:endParaRPr lang="tr-TR" dirty="0" smtClean="0"/>
          </a:p>
        </p:txBody>
      </p:sp>
      <p:sp>
        <p:nvSpPr>
          <p:cNvPr id="4" name="Slayt Numarası Yer Tutucusu 3"/>
          <p:cNvSpPr>
            <a:spLocks noGrp="1"/>
          </p:cNvSpPr>
          <p:nvPr>
            <p:ph type="sldNum" sz="quarter" idx="10"/>
          </p:nvPr>
        </p:nvSpPr>
        <p:spPr/>
        <p:txBody>
          <a:bodyPr/>
          <a:lstStyle/>
          <a:p>
            <a:fld id="{22EE12D7-0800-4D48-9306-2D9EDC93013A}" type="slidenum">
              <a:rPr lang="tr-TR" smtClean="0"/>
              <a:pPr/>
              <a:t>7</a:t>
            </a:fld>
            <a:endParaRPr lang="tr-TR"/>
          </a:p>
        </p:txBody>
      </p:sp>
    </p:spTree>
    <p:extLst>
      <p:ext uri="{BB962C8B-B14F-4D97-AF65-F5344CB8AC3E}">
        <p14:creationId xmlns:p14="http://schemas.microsoft.com/office/powerpoint/2010/main" val="3689641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TÜRSAB</a:t>
            </a:r>
            <a:r>
              <a:rPr lang="tr-TR" baseline="0" dirty="0" smtClean="0"/>
              <a:t> 21. DÖNEM E-TURİZM KOMİTE ÇALIŞMASI</a:t>
            </a:r>
            <a:endParaRPr lang="tr-TR" dirty="0" smtClean="0"/>
          </a:p>
        </p:txBody>
      </p:sp>
      <p:sp>
        <p:nvSpPr>
          <p:cNvPr id="4" name="Slayt Numarası Yer Tutucusu 3"/>
          <p:cNvSpPr>
            <a:spLocks noGrp="1"/>
          </p:cNvSpPr>
          <p:nvPr>
            <p:ph type="sldNum" sz="quarter" idx="10"/>
          </p:nvPr>
        </p:nvSpPr>
        <p:spPr/>
        <p:txBody>
          <a:bodyPr/>
          <a:lstStyle/>
          <a:p>
            <a:fld id="{22EE12D7-0800-4D48-9306-2D9EDC93013A}" type="slidenum">
              <a:rPr lang="tr-TR" smtClean="0"/>
              <a:pPr/>
              <a:t>8</a:t>
            </a:fld>
            <a:endParaRPr lang="tr-TR"/>
          </a:p>
        </p:txBody>
      </p:sp>
    </p:spTree>
    <p:extLst>
      <p:ext uri="{BB962C8B-B14F-4D97-AF65-F5344CB8AC3E}">
        <p14:creationId xmlns:p14="http://schemas.microsoft.com/office/powerpoint/2010/main" val="2389452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TÜRSAB</a:t>
            </a:r>
            <a:r>
              <a:rPr lang="tr-TR" baseline="0" dirty="0" smtClean="0"/>
              <a:t> 21. DÖNEM E-TURİZM KOMİTE ÇALIŞMASI</a:t>
            </a:r>
            <a:endParaRPr lang="tr-TR" dirty="0" smtClean="0"/>
          </a:p>
        </p:txBody>
      </p:sp>
      <p:sp>
        <p:nvSpPr>
          <p:cNvPr id="4" name="Slayt Numarası Yer Tutucusu 3"/>
          <p:cNvSpPr>
            <a:spLocks noGrp="1"/>
          </p:cNvSpPr>
          <p:nvPr>
            <p:ph type="sldNum" sz="quarter" idx="10"/>
          </p:nvPr>
        </p:nvSpPr>
        <p:spPr/>
        <p:txBody>
          <a:bodyPr/>
          <a:lstStyle/>
          <a:p>
            <a:fld id="{22EE12D7-0800-4D48-9306-2D9EDC93013A}" type="slidenum">
              <a:rPr lang="tr-TR" smtClean="0"/>
              <a:pPr/>
              <a:t>9</a:t>
            </a:fld>
            <a:endParaRPr lang="tr-TR"/>
          </a:p>
        </p:txBody>
      </p:sp>
    </p:spTree>
    <p:extLst>
      <p:ext uri="{BB962C8B-B14F-4D97-AF65-F5344CB8AC3E}">
        <p14:creationId xmlns:p14="http://schemas.microsoft.com/office/powerpoint/2010/main" val="1326790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934C0939-07A5-43DE-891B-10D347942CC4}" type="datetimeFigureOut">
              <a:rPr lang="tr-TR" smtClean="0"/>
              <a:pPr/>
              <a:t>10.04.2014</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C31A98A0-31E7-407C-8AF5-9289E4C4B46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34C0939-07A5-43DE-891B-10D347942CC4}" type="datetimeFigureOut">
              <a:rPr lang="tr-TR" smtClean="0"/>
              <a:pPr/>
              <a:t>10.04.2014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31A98A0-31E7-407C-8AF5-9289E4C4B46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34C0939-07A5-43DE-891B-10D347942CC4}" type="datetimeFigureOut">
              <a:rPr lang="tr-TR" smtClean="0"/>
              <a:pPr/>
              <a:t>10.04.2014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31A98A0-31E7-407C-8AF5-9289E4C4B46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34C0939-07A5-43DE-891B-10D347942CC4}" type="datetimeFigureOut">
              <a:rPr lang="tr-TR" smtClean="0"/>
              <a:pPr/>
              <a:t>10.04.2014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31A98A0-31E7-407C-8AF5-9289E4C4B46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934C0939-07A5-43DE-891B-10D347942CC4}" type="datetimeFigureOut">
              <a:rPr lang="tr-TR" smtClean="0"/>
              <a:pPr/>
              <a:t>10.04.2014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31A98A0-31E7-407C-8AF5-9289E4C4B46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934C0939-07A5-43DE-891B-10D347942CC4}" type="datetimeFigureOut">
              <a:rPr lang="tr-TR" smtClean="0"/>
              <a:pPr/>
              <a:t>10.04.2014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31A98A0-31E7-407C-8AF5-9289E4C4B46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934C0939-07A5-43DE-891B-10D347942CC4}" type="datetimeFigureOut">
              <a:rPr lang="tr-TR" smtClean="0"/>
              <a:pPr/>
              <a:t>10.04.2014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31A98A0-31E7-407C-8AF5-9289E4C4B46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934C0939-07A5-43DE-891B-10D347942CC4}" type="datetimeFigureOut">
              <a:rPr lang="tr-TR" smtClean="0"/>
              <a:pPr/>
              <a:t>10.04.2014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31A98A0-31E7-407C-8AF5-9289E4C4B46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34C0939-07A5-43DE-891B-10D347942CC4}" type="datetimeFigureOut">
              <a:rPr lang="tr-TR" smtClean="0"/>
              <a:pPr/>
              <a:t>10.04.2014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31A98A0-31E7-407C-8AF5-9289E4C4B46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934C0939-07A5-43DE-891B-10D347942CC4}" type="datetimeFigureOut">
              <a:rPr lang="tr-TR" smtClean="0"/>
              <a:pPr/>
              <a:t>10.04.2014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31A98A0-31E7-407C-8AF5-9289E4C4B46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934C0939-07A5-43DE-891B-10D347942CC4}" type="datetimeFigureOut">
              <a:rPr lang="tr-TR" smtClean="0"/>
              <a:pPr/>
              <a:t>10.04.2014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C31A98A0-31E7-407C-8AF5-9289E4C4B465}"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34C0939-07A5-43DE-891B-10D347942CC4}" type="datetimeFigureOut">
              <a:rPr lang="tr-TR" smtClean="0"/>
              <a:pPr/>
              <a:t>10.04.2014</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31A98A0-31E7-407C-8AF5-9289E4C4B465}"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10.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 Id="rId5" Type="http://schemas.openxmlformats.org/officeDocument/2006/relationships/image" Target="../media/image2.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5.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6.xml"/><Relationship Id="rId5" Type="http://schemas.openxmlformats.org/officeDocument/2006/relationships/image" Target="../media/image2.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7.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8.xml"/><Relationship Id="rId5" Type="http://schemas.openxmlformats.org/officeDocument/2006/relationships/image" Target="../media/image2.jpe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9.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928670"/>
            <a:ext cx="8229600" cy="918418"/>
          </a:xfrm>
        </p:spPr>
        <p:txBody>
          <a:bodyPr>
            <a:normAutofit fontScale="90000"/>
          </a:bodyPr>
          <a:lstStyle/>
          <a:p>
            <a:r>
              <a:rPr lang="tr-TR" b="1" dirty="0" smtClean="0"/>
              <a:t>      </a:t>
            </a:r>
            <a:br>
              <a:rPr lang="tr-TR" b="1" dirty="0" smtClean="0"/>
            </a:br>
            <a:r>
              <a:rPr lang="tr-TR" b="1" dirty="0" smtClean="0"/>
              <a:t>                                                                                 </a:t>
            </a:r>
            <a:br>
              <a:rPr lang="tr-TR" b="1" dirty="0" smtClean="0"/>
            </a:br>
            <a:r>
              <a:rPr lang="tr-TR" b="1" dirty="0" smtClean="0"/>
              <a:t/>
            </a:r>
            <a:br>
              <a:rPr lang="tr-TR" b="1" dirty="0" smtClean="0"/>
            </a:br>
            <a:r>
              <a:rPr lang="tr-TR" b="1" dirty="0" smtClean="0"/>
              <a:t>  </a:t>
            </a:r>
            <a:r>
              <a:rPr lang="tr-TR" dirty="0" smtClean="0"/>
              <a:t/>
            </a:r>
            <a:br>
              <a:rPr lang="tr-TR" dirty="0" smtClean="0"/>
            </a:br>
            <a:r>
              <a:rPr lang="tr-TR" b="1" dirty="0" smtClean="0"/>
              <a:t> </a:t>
            </a:r>
            <a:r>
              <a:rPr lang="tr-TR" dirty="0" err="1" smtClean="0">
                <a:solidFill>
                  <a:srgbClr val="FFC000"/>
                </a:solidFill>
              </a:rPr>
              <a:t>VoIP</a:t>
            </a:r>
            <a:r>
              <a:rPr lang="tr-TR" dirty="0" smtClean="0">
                <a:solidFill>
                  <a:srgbClr val="FFC000"/>
                </a:solidFill>
              </a:rPr>
              <a:t> Nedir ?</a:t>
            </a:r>
            <a:endParaRPr lang="tr-TR" dirty="0">
              <a:solidFill>
                <a:srgbClr val="FFC000"/>
              </a:solidFill>
            </a:endParaRPr>
          </a:p>
        </p:txBody>
      </p:sp>
      <p:sp>
        <p:nvSpPr>
          <p:cNvPr id="3" name="2 İçerik Yer Tutucusu"/>
          <p:cNvSpPr>
            <a:spLocks noGrp="1"/>
          </p:cNvSpPr>
          <p:nvPr>
            <p:ph idx="1"/>
          </p:nvPr>
        </p:nvSpPr>
        <p:spPr>
          <a:xfrm>
            <a:off x="457200" y="2143116"/>
            <a:ext cx="8229600" cy="4500594"/>
          </a:xfrm>
        </p:spPr>
        <p:txBody>
          <a:bodyPr>
            <a:normAutofit fontScale="85000" lnSpcReduction="20000"/>
          </a:bodyPr>
          <a:lstStyle/>
          <a:p>
            <a:r>
              <a:rPr lang="tr-TR" dirty="0" smtClean="0"/>
              <a:t>Kısa bir tanım yapmak gerekirse </a:t>
            </a:r>
            <a:r>
              <a:rPr lang="tr-TR" dirty="0" err="1" smtClean="0"/>
              <a:t>VoIP</a:t>
            </a:r>
            <a:r>
              <a:rPr lang="tr-TR" dirty="0" smtClean="0"/>
              <a:t>, internet veya data hatları üzerinden ses  aktarımı olarak açıklanabilir.</a:t>
            </a:r>
          </a:p>
          <a:p>
            <a:r>
              <a:rPr lang="tr-TR" dirty="0" smtClean="0"/>
              <a:t>Bu gibi bir durumda insanların aklına gelebilecek en temel sorulardan birisi, mevcut  telefon  altyapısı ile zaten konuşmalarımı yapabiliyorum, </a:t>
            </a:r>
            <a:r>
              <a:rPr lang="tr-TR" b="1" i="1" dirty="0" smtClean="0"/>
              <a:t>neden </a:t>
            </a:r>
            <a:r>
              <a:rPr lang="tr-TR" b="1" i="1" dirty="0" err="1" smtClean="0"/>
              <a:t>VoIP’i</a:t>
            </a:r>
            <a:r>
              <a:rPr lang="tr-TR" b="1" i="1" dirty="0" smtClean="0"/>
              <a:t> kullanmalıyım ?</a:t>
            </a:r>
            <a:endParaRPr lang="tr-TR" dirty="0" smtClean="0"/>
          </a:p>
          <a:p>
            <a:r>
              <a:rPr lang="tr-TR" dirty="0" smtClean="0"/>
              <a:t>Cevabı çok basittir; </a:t>
            </a:r>
            <a:r>
              <a:rPr lang="tr-TR" b="1" dirty="0" smtClean="0"/>
              <a:t>Maliyet…</a:t>
            </a:r>
            <a:endParaRPr lang="tr-TR" dirty="0" smtClean="0"/>
          </a:p>
          <a:p>
            <a:r>
              <a:rPr lang="tr-TR" dirty="0" smtClean="0"/>
              <a:t>Evinizde veya iş yerinizde kullandığınız internet bağlantısı için ödenen ücret sabittir (Örn:Fiber, ADSL, </a:t>
            </a:r>
            <a:r>
              <a:rPr lang="tr-TR" dirty="0" err="1" smtClean="0"/>
              <a:t>Kablonet</a:t>
            </a:r>
            <a:r>
              <a:rPr lang="tr-TR" dirty="0" smtClean="0"/>
              <a:t>, Metro Ethernet gibi…) Bu hatlar üzerinden </a:t>
            </a:r>
            <a:r>
              <a:rPr lang="tr-TR" dirty="0" err="1" smtClean="0"/>
              <a:t>VoIP</a:t>
            </a:r>
            <a:r>
              <a:rPr lang="tr-TR" dirty="0" smtClean="0"/>
              <a:t> cihazları ve sunucuları kullanılarak istenilen miktarda telefon görüşmesi yapılabilir. Bu durumda sabit ücret ve kurulum maliyetleri ile normal telefon hatlarıyla yapacağınız görüşmeden çok daha ucuza ve internet hızınıza bağlı olarak normal hatlarla yaptığınız görüşmelere çok yakın kalitede görüşmesi yapabilirsiniz.</a:t>
            </a:r>
          </a:p>
          <a:p>
            <a:endParaRPr lang="tr-TR" dirty="0"/>
          </a:p>
        </p:txBody>
      </p:sp>
      <p:pic>
        <p:nvPicPr>
          <p:cNvPr id="4" name="Resim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08304" y="188640"/>
            <a:ext cx="1619672" cy="752077"/>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857232"/>
            <a:ext cx="8715436" cy="5857916"/>
          </a:xfrm>
        </p:spPr>
        <p:txBody>
          <a:bodyPr>
            <a:normAutofit fontScale="62500" lnSpcReduction="20000"/>
          </a:bodyPr>
          <a:lstStyle/>
          <a:p>
            <a:r>
              <a:rPr lang="tr-TR" b="1" dirty="0" smtClean="0">
                <a:solidFill>
                  <a:srgbClr val="FFC000"/>
                </a:solidFill>
              </a:rPr>
              <a:t>Sesli Karşılama ( IVR) :</a:t>
            </a:r>
            <a:endParaRPr lang="tr-TR" dirty="0" smtClean="0">
              <a:solidFill>
                <a:srgbClr val="FFC000"/>
              </a:solidFill>
            </a:endParaRPr>
          </a:p>
          <a:p>
            <a:pPr lvl="0">
              <a:buNone/>
            </a:pPr>
            <a:r>
              <a:rPr lang="tr-TR" dirty="0" smtClean="0"/>
              <a:t>	Abonenin aranması anında, aramayı karşılayan ve </a:t>
            </a:r>
            <a:r>
              <a:rPr lang="tr-TR" b="1" dirty="0" smtClean="0"/>
              <a:t>firmaya özel yapılan ses kaydıdır</a:t>
            </a:r>
            <a:r>
              <a:rPr lang="tr-TR" dirty="0" smtClean="0"/>
              <a:t>. Firmanın kurumsal kimliğini ortaya koyması açısından fazlasıyla gerekli bir özelliktir. Günümüzde, bir çok firmanın </a:t>
            </a:r>
            <a:r>
              <a:rPr lang="tr-TR" dirty="0" err="1" smtClean="0"/>
              <a:t>sekreterya</a:t>
            </a:r>
            <a:r>
              <a:rPr lang="tr-TR" dirty="0" smtClean="0"/>
              <a:t> hizmeti olmadığı için, müşteri aranmalarında telefon cevaplama, fazlasıyla sorun teşkil etmektedir. İşte bu aşamada, müşterinin karşılanıp, istenen dahili ya da mobil aboneye yönlendirilmesini sanal santral üstlenir. </a:t>
            </a:r>
          </a:p>
          <a:p>
            <a:r>
              <a:rPr lang="tr-TR" b="1" dirty="0" smtClean="0"/>
              <a:t> </a:t>
            </a:r>
            <a:r>
              <a:rPr lang="tr-TR" b="1" dirty="0" smtClean="0">
                <a:solidFill>
                  <a:srgbClr val="FFC000"/>
                </a:solidFill>
              </a:rPr>
              <a:t>Sesli Mesaj ( </a:t>
            </a:r>
            <a:r>
              <a:rPr lang="tr-TR" b="1" dirty="0" err="1" smtClean="0">
                <a:solidFill>
                  <a:srgbClr val="FFC000"/>
                </a:solidFill>
              </a:rPr>
              <a:t>Voice</a:t>
            </a:r>
            <a:r>
              <a:rPr lang="tr-TR" b="1" dirty="0" smtClean="0">
                <a:solidFill>
                  <a:srgbClr val="FFC000"/>
                </a:solidFill>
              </a:rPr>
              <a:t> Mail ) : </a:t>
            </a:r>
            <a:endParaRPr lang="tr-TR" dirty="0" smtClean="0">
              <a:solidFill>
                <a:srgbClr val="FFC000"/>
              </a:solidFill>
            </a:endParaRPr>
          </a:p>
          <a:p>
            <a:pPr lvl="0">
              <a:buNone/>
            </a:pPr>
            <a:r>
              <a:rPr lang="tr-TR" dirty="0" smtClean="0"/>
              <a:t>	Aranan aboneye ulaşılamaması durumunda, dahili sesli mesaj sistemi devreye girer ve müşterinin mesajını alır. Bu alınan mesajı, sisteme bağlı dahili bir telefondan, sanal santral uzaktan aranarak ya da sisteme tanıtılmış mail adresinden dinleyebilir..  </a:t>
            </a:r>
          </a:p>
          <a:p>
            <a:r>
              <a:rPr lang="tr-TR" b="1" dirty="0" smtClean="0">
                <a:solidFill>
                  <a:srgbClr val="FFC000"/>
                </a:solidFill>
              </a:rPr>
              <a:t> Beklemede Müzik :</a:t>
            </a:r>
            <a:endParaRPr lang="tr-TR" dirty="0" smtClean="0">
              <a:solidFill>
                <a:srgbClr val="FFC000"/>
              </a:solidFill>
            </a:endParaRPr>
          </a:p>
          <a:p>
            <a:pPr lvl="0">
              <a:buNone/>
            </a:pPr>
            <a:r>
              <a:rPr lang="tr-TR" dirty="0" smtClean="0"/>
              <a:t>	Sanal santral aboneleri, arayan kişiyi beklemeye aldıklarında, bekleme müziği devreye girer. İstenen müzik bekleme müziği seçilebilir.  </a:t>
            </a:r>
          </a:p>
          <a:p>
            <a:r>
              <a:rPr lang="tr-TR" b="1" dirty="0" smtClean="0"/>
              <a:t> </a:t>
            </a:r>
            <a:r>
              <a:rPr lang="tr-TR" b="1" dirty="0" smtClean="0">
                <a:solidFill>
                  <a:srgbClr val="FFC000"/>
                </a:solidFill>
              </a:rPr>
              <a:t>Konferans Görüşme :</a:t>
            </a:r>
            <a:endParaRPr lang="tr-TR" dirty="0" smtClean="0">
              <a:solidFill>
                <a:srgbClr val="FFC000"/>
              </a:solidFill>
            </a:endParaRPr>
          </a:p>
          <a:p>
            <a:pPr lvl="0">
              <a:buNone/>
            </a:pPr>
            <a:r>
              <a:rPr lang="tr-TR" dirty="0" smtClean="0"/>
              <a:t>	Sanal santral aboneleri, istedikleri telefonları dahil edebilecekleri, konferans görüşmeleri yapabilirler.  </a:t>
            </a:r>
          </a:p>
          <a:p>
            <a:pPr lvl="0"/>
            <a:r>
              <a:rPr lang="tr-TR" b="1" dirty="0" smtClean="0">
                <a:solidFill>
                  <a:srgbClr val="FFC000"/>
                </a:solidFill>
              </a:rPr>
              <a:t>Ses Kaydı:</a:t>
            </a:r>
            <a:endParaRPr lang="tr-TR" dirty="0" smtClean="0">
              <a:solidFill>
                <a:srgbClr val="FFC000"/>
              </a:solidFill>
            </a:endParaRPr>
          </a:p>
          <a:p>
            <a:pPr>
              <a:buNone/>
            </a:pPr>
            <a:r>
              <a:rPr lang="tr-TR" dirty="0" smtClean="0"/>
              <a:t>	Sanal santral aboneleri, tüm görüşmelerinin ses kaydını alabilir, kullanıcı panelinden dilediği zaman ses kayıtlarına ulaşabilirler. </a:t>
            </a:r>
          </a:p>
          <a:p>
            <a:r>
              <a:rPr lang="tr-TR" b="1" dirty="0" smtClean="0">
                <a:solidFill>
                  <a:srgbClr val="FFC000"/>
                </a:solidFill>
              </a:rPr>
              <a:t> Zaman Bazlı Yönlendirme : </a:t>
            </a:r>
            <a:endParaRPr lang="tr-TR" dirty="0" smtClean="0">
              <a:solidFill>
                <a:srgbClr val="FFC000"/>
              </a:solidFill>
            </a:endParaRPr>
          </a:p>
          <a:p>
            <a:pPr lvl="0">
              <a:buNone/>
            </a:pPr>
            <a:r>
              <a:rPr lang="tr-TR" dirty="0" smtClean="0"/>
              <a:t>	Size uygun senaryo ya göre, mesai saati, dışı ya da istenen belli zamanlarda, sanal santral sistemini farklı dahili yönlendirmelerle çalışması sağlanabilir. ( Örneklemek gerekirse, mesai saatleri dışında cebe ya da </a:t>
            </a:r>
            <a:r>
              <a:rPr lang="tr-TR" dirty="0" smtClean="0"/>
              <a:t>gece güvenlik görevlisine aramaların </a:t>
            </a:r>
            <a:r>
              <a:rPr lang="tr-TR" dirty="0" smtClean="0"/>
              <a:t>yönlendirilmesi gibi )</a:t>
            </a:r>
            <a:r>
              <a:rPr lang="en-US" dirty="0" smtClean="0"/>
              <a:t> </a:t>
            </a:r>
            <a:endParaRPr lang="tr-TR" dirty="0" smtClean="0"/>
          </a:p>
          <a:p>
            <a:r>
              <a:rPr lang="tr-TR" b="1" dirty="0" smtClean="0">
                <a:solidFill>
                  <a:srgbClr val="FFC000"/>
                </a:solidFill>
              </a:rPr>
              <a:t> Cep Telefon Yazılım Desteği (</a:t>
            </a:r>
            <a:r>
              <a:rPr lang="tr-TR" b="1" dirty="0" err="1" smtClean="0">
                <a:solidFill>
                  <a:srgbClr val="FFC000"/>
                </a:solidFill>
              </a:rPr>
              <a:t>Voip</a:t>
            </a:r>
            <a:r>
              <a:rPr lang="tr-TR" b="1" dirty="0" smtClean="0">
                <a:solidFill>
                  <a:srgbClr val="FFC000"/>
                </a:solidFill>
              </a:rPr>
              <a:t> </a:t>
            </a:r>
            <a:r>
              <a:rPr lang="tr-TR" b="1" dirty="0" err="1" smtClean="0">
                <a:solidFill>
                  <a:srgbClr val="FFC000"/>
                </a:solidFill>
              </a:rPr>
              <a:t>Softphone</a:t>
            </a:r>
            <a:r>
              <a:rPr lang="tr-TR" b="1" dirty="0" smtClean="0">
                <a:solidFill>
                  <a:srgbClr val="FFC000"/>
                </a:solidFill>
              </a:rPr>
              <a:t>) :</a:t>
            </a:r>
            <a:endParaRPr lang="tr-TR" dirty="0" smtClean="0">
              <a:solidFill>
                <a:srgbClr val="FFC000"/>
              </a:solidFill>
            </a:endParaRPr>
          </a:p>
          <a:p>
            <a:pPr lvl="0">
              <a:buNone/>
            </a:pPr>
            <a:r>
              <a:rPr lang="tr-TR" dirty="0" smtClean="0"/>
              <a:t>	Sanal santral sisteminde, dahili numara olarak, bilgisayara ya da cep telefonuna kurulan yazılımlar tanımlanabilir </a:t>
            </a:r>
          </a:p>
          <a:p>
            <a:endParaRPr lang="tr-TR" dirty="0"/>
          </a:p>
        </p:txBody>
      </p:sp>
      <p:pic>
        <p:nvPicPr>
          <p:cNvPr id="4" name="Resim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08304" y="188640"/>
            <a:ext cx="1619672" cy="752077"/>
          </a:xfrm>
          <a:prstGeom prst="rect">
            <a:avLst/>
          </a:prstGeom>
        </p:spPr>
      </p:pic>
    </p:spTree>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21. Dönem E-Turizm Komitesi</a:t>
            </a:r>
            <a:endParaRPr lang="tr-TR" dirty="0"/>
          </a:p>
        </p:txBody>
      </p:sp>
      <p:sp>
        <p:nvSpPr>
          <p:cNvPr id="3" name="İçerik Yer Tutucusu 2"/>
          <p:cNvSpPr>
            <a:spLocks noGrp="1"/>
          </p:cNvSpPr>
          <p:nvPr>
            <p:ph idx="1"/>
          </p:nvPr>
        </p:nvSpPr>
        <p:spPr/>
        <p:txBody>
          <a:bodyPr/>
          <a:lstStyle/>
          <a:p>
            <a:r>
              <a:rPr lang="tr-TR" dirty="0"/>
              <a:t>Bu çalışma TÜRSAB, 21. Dönem E-Turizm Komite yönetimi tarafından hazırlanmıştır.</a:t>
            </a:r>
          </a:p>
          <a:p>
            <a:endParaRPr lang="tr-TR" dirty="0"/>
          </a:p>
          <a:p>
            <a:r>
              <a:rPr lang="tr-TR" dirty="0"/>
              <a:t>Saygılarımla,</a:t>
            </a:r>
          </a:p>
          <a:p>
            <a:r>
              <a:rPr lang="tr-TR" dirty="0"/>
              <a:t>Hamdi CEYLAN</a:t>
            </a:r>
          </a:p>
          <a:p>
            <a:r>
              <a:rPr lang="tr-TR" dirty="0"/>
              <a:t>E-Turizm Komite Başkanı </a:t>
            </a:r>
            <a:endParaRPr lang="tr-TR" dirty="0" smtClean="0"/>
          </a:p>
          <a:p>
            <a:r>
              <a:rPr lang="tr-TR" dirty="0" smtClean="0"/>
              <a:t>hamdi@gacela.com.tr</a:t>
            </a:r>
            <a:endParaRPr lang="tr-TR" dirty="0"/>
          </a:p>
          <a:p>
            <a:endParaRPr lang="tr-TR" dirty="0"/>
          </a:p>
        </p:txBody>
      </p:sp>
    </p:spTree>
    <p:extLst>
      <p:ext uri="{BB962C8B-B14F-4D97-AF65-F5344CB8AC3E}">
        <p14:creationId xmlns:p14="http://schemas.microsoft.com/office/powerpoint/2010/main" val="2313568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1026" name="Picture 2" descr="C:\Users\Pazarlama\Desktop\voip şema.PNG"/>
          <p:cNvPicPr>
            <a:picLocks noGrp="1" noChangeAspect="1" noChangeArrowheads="1"/>
          </p:cNvPicPr>
          <p:nvPr>
            <p:ph idx="1"/>
          </p:nvPr>
        </p:nvPicPr>
        <p:blipFill>
          <a:blip r:embed="rId4" cstate="print"/>
          <a:srcRect/>
          <a:stretch>
            <a:fillRect/>
          </a:stretch>
        </p:blipFill>
        <p:spPr bwMode="auto">
          <a:xfrm>
            <a:off x="714348" y="1428736"/>
            <a:ext cx="7429552" cy="4929223"/>
          </a:xfrm>
          <a:prstGeom prst="rect">
            <a:avLst/>
          </a:prstGeom>
          <a:noFill/>
        </p:spPr>
      </p:pic>
      <p:pic>
        <p:nvPicPr>
          <p:cNvPr id="3" name="Resim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08304" y="188640"/>
            <a:ext cx="1619672" cy="752077"/>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dirty="0" smtClean="0"/>
              <a:t/>
            </a:r>
            <a:br>
              <a:rPr lang="tr-TR" b="1" dirty="0" smtClean="0"/>
            </a:br>
            <a:r>
              <a:rPr lang="tr-TR" b="1" dirty="0" smtClean="0"/>
              <a:t/>
            </a:r>
            <a:br>
              <a:rPr lang="tr-TR" b="1" dirty="0" smtClean="0"/>
            </a:br>
            <a:r>
              <a:rPr lang="tr-TR" b="1" dirty="0" smtClean="0"/>
              <a:t> </a:t>
            </a:r>
            <a:br>
              <a:rPr lang="tr-TR" b="1" dirty="0" smtClean="0"/>
            </a:br>
            <a:r>
              <a:rPr lang="tr-TR" dirty="0" smtClean="0"/>
              <a:t/>
            </a:r>
            <a:br>
              <a:rPr lang="tr-TR" dirty="0" smtClean="0"/>
            </a:br>
            <a:r>
              <a:rPr lang="tr-TR" b="1" dirty="0" smtClean="0"/>
              <a:t> </a:t>
            </a:r>
            <a:r>
              <a:rPr lang="tr-TR" dirty="0" err="1" smtClean="0">
                <a:solidFill>
                  <a:srgbClr val="FFC000"/>
                </a:solidFill>
              </a:rPr>
              <a:t>VoIP</a:t>
            </a:r>
            <a:r>
              <a:rPr lang="tr-TR" dirty="0" smtClean="0">
                <a:solidFill>
                  <a:srgbClr val="FFC000"/>
                </a:solidFill>
              </a:rPr>
              <a:t> Nasıl Çalışır ?</a:t>
            </a:r>
            <a:endParaRPr lang="tr-TR" dirty="0">
              <a:solidFill>
                <a:srgbClr val="FFC000"/>
              </a:solidFill>
            </a:endParaRPr>
          </a:p>
        </p:txBody>
      </p:sp>
      <p:sp>
        <p:nvSpPr>
          <p:cNvPr id="3" name="2 İçerik Yer Tutucusu"/>
          <p:cNvSpPr>
            <a:spLocks noGrp="1"/>
          </p:cNvSpPr>
          <p:nvPr>
            <p:ph idx="1"/>
          </p:nvPr>
        </p:nvSpPr>
        <p:spPr>
          <a:xfrm>
            <a:off x="457200" y="2143116"/>
            <a:ext cx="8229600" cy="4181484"/>
          </a:xfrm>
        </p:spPr>
        <p:txBody>
          <a:bodyPr>
            <a:normAutofit/>
          </a:bodyPr>
          <a:lstStyle/>
          <a:p>
            <a:r>
              <a:rPr lang="tr-TR" dirty="0" smtClean="0"/>
              <a:t>Sayısal formattaki ses, veri paketleri olarak karşıya yollanmakta ve karşı tarafta tekrar dijital ses haline dönüştürülmektedir.  Sayısal format daha iyi kontrol edilebilmektedir. Çünkü; sıkıştırabilir, yönlendirebilir ve daha iyi bir formata çevrilebilmektedir.</a:t>
            </a:r>
          </a:p>
          <a:p>
            <a:r>
              <a:rPr lang="tr-TR" sz="2400" dirty="0" smtClean="0"/>
              <a:t>Özetle </a:t>
            </a:r>
            <a:r>
              <a:rPr lang="tr-TR" sz="2400" dirty="0" err="1" smtClean="0"/>
              <a:t>VoIP</a:t>
            </a:r>
            <a:r>
              <a:rPr lang="tr-TR" sz="2400" dirty="0" smtClean="0"/>
              <a:t> , </a:t>
            </a:r>
            <a:r>
              <a:rPr lang="tr-TR" sz="2400" dirty="0" err="1" smtClean="0"/>
              <a:t>analog</a:t>
            </a:r>
            <a:r>
              <a:rPr lang="tr-TR" sz="2400" dirty="0" smtClean="0"/>
              <a:t> ses (bakır telefon kabloları ile iletilen ses) sinyalini alarak dijital sinyallere dönüştüren ve bu sinyalleri internet üzerinden ileten bir teknolojidir.</a:t>
            </a:r>
          </a:p>
          <a:p>
            <a:endParaRPr lang="tr-TR" dirty="0"/>
          </a:p>
        </p:txBody>
      </p:sp>
      <p:pic>
        <p:nvPicPr>
          <p:cNvPr id="4" name="Resim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08304" y="188640"/>
            <a:ext cx="1619672" cy="752077"/>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28604"/>
            <a:ext cx="8229600" cy="928694"/>
          </a:xfrm>
        </p:spPr>
        <p:txBody>
          <a:bodyPr>
            <a:noAutofit/>
          </a:bodyPr>
          <a:lstStyle/>
          <a:p>
            <a:pPr algn="ctr"/>
            <a:r>
              <a:rPr lang="tr-TR" sz="3200" b="1" dirty="0" err="1" smtClean="0">
                <a:solidFill>
                  <a:srgbClr val="FFC000"/>
                </a:solidFill>
              </a:rPr>
              <a:t>VoIP’in</a:t>
            </a:r>
            <a:r>
              <a:rPr lang="tr-TR" sz="3200" b="1" dirty="0" smtClean="0">
                <a:solidFill>
                  <a:srgbClr val="FFC000"/>
                </a:solidFill>
              </a:rPr>
              <a:t> </a:t>
            </a:r>
            <a:r>
              <a:rPr lang="tr-TR" sz="3200" b="1" dirty="0" err="1" smtClean="0">
                <a:solidFill>
                  <a:srgbClr val="FFC000"/>
                </a:solidFill>
              </a:rPr>
              <a:t>analog</a:t>
            </a:r>
            <a:r>
              <a:rPr lang="tr-TR" sz="3200" b="1" dirty="0" smtClean="0">
                <a:solidFill>
                  <a:srgbClr val="FFC000"/>
                </a:solidFill>
              </a:rPr>
              <a:t> hatlara göre Avantajları nedir ?</a:t>
            </a:r>
            <a:endParaRPr lang="tr-TR" sz="3200" dirty="0">
              <a:solidFill>
                <a:srgbClr val="FFC000"/>
              </a:solidFill>
            </a:endParaRPr>
          </a:p>
        </p:txBody>
      </p:sp>
      <p:sp>
        <p:nvSpPr>
          <p:cNvPr id="3" name="2 İçerik Yer Tutucusu"/>
          <p:cNvSpPr>
            <a:spLocks noGrp="1"/>
          </p:cNvSpPr>
          <p:nvPr>
            <p:ph idx="1"/>
          </p:nvPr>
        </p:nvSpPr>
        <p:spPr>
          <a:xfrm>
            <a:off x="457200" y="1500174"/>
            <a:ext cx="8229600" cy="4824426"/>
          </a:xfrm>
        </p:spPr>
        <p:txBody>
          <a:bodyPr>
            <a:noAutofit/>
          </a:bodyPr>
          <a:lstStyle/>
          <a:p>
            <a:r>
              <a:rPr lang="tr-TR" sz="1800" dirty="0" err="1" smtClean="0"/>
              <a:t>VoIP</a:t>
            </a:r>
            <a:r>
              <a:rPr lang="tr-TR" sz="1800" dirty="0" smtClean="0"/>
              <a:t> hesabınız ile diğer </a:t>
            </a:r>
            <a:r>
              <a:rPr lang="tr-TR" sz="1800" dirty="0" err="1" smtClean="0"/>
              <a:t>voip</a:t>
            </a:r>
            <a:r>
              <a:rPr lang="tr-TR" sz="1800" dirty="0" smtClean="0"/>
              <a:t> hesaplarını ücretsiz arayabilir veya çağrı alabilirsiniz.</a:t>
            </a:r>
          </a:p>
          <a:p>
            <a:r>
              <a:rPr lang="tr-TR" sz="1800" dirty="0" smtClean="0"/>
              <a:t>Değişik servisleri birleştirerek iletişiminizi ücretsiz ve pratik bir şekilde gerçekleştirebilirsiniz.  </a:t>
            </a:r>
          </a:p>
          <a:p>
            <a:r>
              <a:rPr lang="tr-TR" sz="1800" dirty="0" smtClean="0"/>
              <a:t>Ücretli kullanımlarda </a:t>
            </a:r>
            <a:r>
              <a:rPr lang="tr-TR" sz="1800" dirty="0" err="1" smtClean="0"/>
              <a:t>VoIP</a:t>
            </a:r>
            <a:r>
              <a:rPr lang="tr-TR" sz="1800" dirty="0" smtClean="0"/>
              <a:t>  hesabınızda kredi olmasa bile yine diğer  </a:t>
            </a:r>
            <a:r>
              <a:rPr lang="tr-TR" sz="1800" dirty="0" err="1" smtClean="0"/>
              <a:t>voip</a:t>
            </a:r>
            <a:r>
              <a:rPr lang="tr-TR" sz="1800" dirty="0" smtClean="0"/>
              <a:t> hesaplarını ( Operatör  içi ) ücretsiz arayabilir  veya çağrı alabilirsiniz.Aylık sabit ücret  yoktur. Kullandığınız kadar ödersiniz.</a:t>
            </a:r>
          </a:p>
          <a:p>
            <a:r>
              <a:rPr lang="tr-TR" sz="1800" dirty="0" smtClean="0"/>
              <a:t>İnternet tabanlı olduğu için dünyanın her yerinde </a:t>
            </a:r>
            <a:r>
              <a:rPr lang="tr-TR" sz="1800" dirty="0" err="1" smtClean="0"/>
              <a:t>VoIP</a:t>
            </a:r>
            <a:r>
              <a:rPr lang="tr-TR" sz="1800" dirty="0" smtClean="0"/>
              <a:t>  hesabınızı kullanabilirsiniz.  Bundan dolayı gittiğiniz her  şehir  veya  ülkede yeni numara almanıza gerek yoktur.</a:t>
            </a:r>
          </a:p>
          <a:p>
            <a:r>
              <a:rPr lang="tr-TR" sz="1800" dirty="0" err="1" smtClean="0"/>
              <a:t>VoIP</a:t>
            </a:r>
            <a:r>
              <a:rPr lang="tr-TR" sz="1800" dirty="0" smtClean="0"/>
              <a:t> cihazları dışında cep telefonunuza  kurduğunuz  programlarla mobil olarak  </a:t>
            </a:r>
            <a:r>
              <a:rPr lang="tr-TR" sz="1800" dirty="0" err="1" smtClean="0"/>
              <a:t>VoIP</a:t>
            </a:r>
            <a:r>
              <a:rPr lang="tr-TR" sz="1800" dirty="0" smtClean="0"/>
              <a:t>  teknolojisini kullanabilirsiniz.</a:t>
            </a:r>
          </a:p>
          <a:p>
            <a:r>
              <a:rPr lang="tr-TR" sz="1800" dirty="0" smtClean="0"/>
              <a:t>Geri Arama özelliğini kullanarak elinizde akıllı telefon bulunmasa bile çağrı attığınız santral tarafından aranarak santrale bağlanabilir ve uluslararası konuşma gerçekleştirebilirsiniz.</a:t>
            </a:r>
            <a:endParaRPr lang="tr-TR" sz="1800" dirty="0"/>
          </a:p>
        </p:txBody>
      </p:sp>
      <p:pic>
        <p:nvPicPr>
          <p:cNvPr id="4" name="Resim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08304" y="188640"/>
            <a:ext cx="1619672" cy="752077"/>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nn-NO" sz="2800" dirty="0" smtClean="0">
                <a:solidFill>
                  <a:srgbClr val="FFC000"/>
                </a:solidFill>
              </a:rPr>
              <a:t>VoIP teknolojisi Şirketime hangi Avantajları sağlar ?</a:t>
            </a:r>
            <a:endParaRPr lang="tr-TR" sz="2800" dirty="0">
              <a:solidFill>
                <a:srgbClr val="FFC000"/>
              </a:solidFill>
            </a:endParaRPr>
          </a:p>
        </p:txBody>
      </p:sp>
      <p:sp>
        <p:nvSpPr>
          <p:cNvPr id="3" name="2 İçerik Yer Tutucusu"/>
          <p:cNvSpPr>
            <a:spLocks noGrp="1"/>
          </p:cNvSpPr>
          <p:nvPr>
            <p:ph idx="1"/>
          </p:nvPr>
        </p:nvSpPr>
        <p:spPr>
          <a:xfrm>
            <a:off x="457200" y="2500306"/>
            <a:ext cx="8229600" cy="3824294"/>
          </a:xfrm>
        </p:spPr>
        <p:txBody>
          <a:bodyPr>
            <a:normAutofit/>
          </a:bodyPr>
          <a:lstStyle/>
          <a:p>
            <a:r>
              <a:rPr lang="tr-TR" sz="1800" dirty="0" smtClean="0"/>
              <a:t>Öncelikle yukarıda  da bahsettiğimiz gibi şirketinizi </a:t>
            </a:r>
            <a:r>
              <a:rPr lang="tr-TR" sz="1800" dirty="0" err="1" smtClean="0"/>
              <a:t>telekom</a:t>
            </a:r>
            <a:r>
              <a:rPr lang="tr-TR" sz="1800" dirty="0" smtClean="0"/>
              <a:t> maliyetleri gözle görülür bir şekilde düşecektir. Bunun yanı sıra IP-PBX (Sanal PBX) kullanarak şirketinizdeki iletişim problemlerine özel çözümler geliştirme imkanınız vardır.</a:t>
            </a:r>
          </a:p>
          <a:p>
            <a:r>
              <a:rPr lang="tr-TR" sz="1800" dirty="0" err="1" smtClean="0"/>
              <a:t>VoIP</a:t>
            </a:r>
            <a:r>
              <a:rPr lang="tr-TR" sz="1800" dirty="0" smtClean="0"/>
              <a:t> tüm telefon servislerine alternatif olabilecek kapsamlı bir telefon servisidir.</a:t>
            </a:r>
            <a:br>
              <a:rPr lang="tr-TR" sz="1800" dirty="0" smtClean="0"/>
            </a:br>
            <a:r>
              <a:rPr lang="tr-TR" sz="1800" dirty="0" smtClean="0"/>
              <a:t/>
            </a:r>
            <a:br>
              <a:rPr lang="tr-TR" sz="1800" dirty="0" smtClean="0"/>
            </a:br>
            <a:r>
              <a:rPr lang="tr-TR" sz="1800" dirty="0" err="1" smtClean="0"/>
              <a:t>VoIp</a:t>
            </a:r>
            <a:r>
              <a:rPr lang="tr-TR" sz="1800" dirty="0" smtClean="0"/>
              <a:t> ile standart telefon hatları yerine yüksek hızlı İnternet bağlantısı kullanarak  Şehir içi,  Şehirlerarası, Uluslararası ve GSM aramalarınızda son derece düşük ücretle konuşabilir, dünyanın herhangi bir yerini çok daha az ödeyerek arayabilirsiniz.  </a:t>
            </a:r>
            <a:r>
              <a:rPr lang="tr-TR" sz="1800" dirty="0" err="1" smtClean="0"/>
              <a:t>Voip</a:t>
            </a:r>
            <a:r>
              <a:rPr lang="tr-TR" sz="1800" dirty="0" smtClean="0"/>
              <a:t> ile Arayan Numarayı İsmi ile Gösterme, Çağrı Bekletme ve Geliştirilmiş Sesli Mesaj Hizmetleri gibi farklı birçok özelliğe hiçbir ekstra ücret ödemeden sahip olabilirsiniz.</a:t>
            </a:r>
            <a:endParaRPr lang="tr-TR" sz="1800" dirty="0"/>
          </a:p>
        </p:txBody>
      </p:sp>
      <p:pic>
        <p:nvPicPr>
          <p:cNvPr id="4" name="Resim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08304" y="188640"/>
            <a:ext cx="1619672" cy="752077"/>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67544" y="836712"/>
            <a:ext cx="8229600" cy="1500198"/>
          </a:xfrm>
        </p:spPr>
        <p:txBody>
          <a:bodyPr>
            <a:normAutofit fontScale="90000"/>
          </a:bodyPr>
          <a:lstStyle/>
          <a:p>
            <a:pPr algn="ct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a:solidFill>
                  <a:srgbClr val="FFC000"/>
                </a:solidFill>
              </a:rPr>
              <a:t>U</a:t>
            </a:r>
            <a:r>
              <a:rPr lang="tr-TR" dirty="0" smtClean="0">
                <a:solidFill>
                  <a:srgbClr val="FFC000"/>
                </a:solidFill>
              </a:rPr>
              <a:t>çarken de  kesintisiz iletişim özgürlüğü </a:t>
            </a:r>
            <a:r>
              <a:rPr lang="tr-TR" dirty="0" smtClean="0">
                <a:solidFill>
                  <a:srgbClr val="FFC000"/>
                </a:solidFill>
              </a:rPr>
              <a:t>!</a:t>
            </a:r>
            <a:endParaRPr lang="tr-TR" dirty="0"/>
          </a:p>
        </p:txBody>
      </p:sp>
      <p:pic>
        <p:nvPicPr>
          <p:cNvPr id="1026" name="Picture 2" descr="C:\Users\Pazarlama\Desktop\indir.jpg"/>
          <p:cNvPicPr>
            <a:picLocks noGrp="1" noChangeAspect="1" noChangeArrowheads="1"/>
          </p:cNvPicPr>
          <p:nvPr>
            <p:ph idx="1"/>
          </p:nvPr>
        </p:nvPicPr>
        <p:blipFill>
          <a:blip r:embed="rId4" cstate="print"/>
          <a:srcRect/>
          <a:stretch>
            <a:fillRect/>
          </a:stretch>
        </p:blipFill>
        <p:spPr bwMode="auto">
          <a:xfrm>
            <a:off x="1928794" y="2372820"/>
            <a:ext cx="5214974" cy="3000396"/>
          </a:xfrm>
          <a:prstGeom prst="rect">
            <a:avLst/>
          </a:prstGeom>
          <a:noFill/>
        </p:spPr>
      </p:pic>
      <p:graphicFrame>
        <p:nvGraphicFramePr>
          <p:cNvPr id="7" name="6 Tablo"/>
          <p:cNvGraphicFramePr>
            <a:graphicFrameLocks noGrp="1"/>
          </p:cNvGraphicFramePr>
          <p:nvPr>
            <p:extLst>
              <p:ext uri="{D42A27DB-BD31-4B8C-83A1-F6EECF244321}">
                <p14:modId xmlns:p14="http://schemas.microsoft.com/office/powerpoint/2010/main" val="4086829991"/>
              </p:ext>
            </p:extLst>
          </p:nvPr>
        </p:nvGraphicFramePr>
        <p:xfrm>
          <a:off x="357158" y="5429264"/>
          <a:ext cx="8501122" cy="1188720"/>
        </p:xfrm>
        <a:graphic>
          <a:graphicData uri="http://schemas.openxmlformats.org/drawingml/2006/table">
            <a:tbl>
              <a:tblPr firstRow="1" bandRow="1">
                <a:tableStyleId>{5C22544A-7EE6-4342-B048-85BDC9FD1C3A}</a:tableStyleId>
              </a:tblPr>
              <a:tblGrid>
                <a:gridCol w="8501122"/>
              </a:tblGrid>
              <a:tr h="8915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solidFill>
                            <a:srgbClr val="FFC000"/>
                          </a:solidFill>
                        </a:rPr>
                        <a:t>Wİ-Fİ hizmeti</a:t>
                      </a:r>
                      <a:r>
                        <a:rPr lang="tr-TR" baseline="0" dirty="0" smtClean="0">
                          <a:solidFill>
                            <a:srgbClr val="FFC000"/>
                          </a:solidFill>
                        </a:rPr>
                        <a:t> sunan hava yolları ile uçarken  de akıllı telefon, bilgisayar  veya tabletinizden , telefon görüşmelerinizi özgürce gerçekleştirirken,  hayatı  kesintisiz  yaşarsınız !</a:t>
                      </a:r>
                    </a:p>
                    <a:p>
                      <a:endParaRPr lang="tr-TR" dirty="0"/>
                    </a:p>
                  </a:txBody>
                  <a:tcPr/>
                </a:tc>
              </a:tr>
            </a:tbl>
          </a:graphicData>
        </a:graphic>
      </p:graphicFrame>
      <p:pic>
        <p:nvPicPr>
          <p:cNvPr id="5" name="Resim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08304" y="188640"/>
            <a:ext cx="1619672" cy="752077"/>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052736"/>
            <a:ext cx="8229600" cy="1143008"/>
          </a:xfrm>
        </p:spPr>
        <p:txBody>
          <a:bodyPr>
            <a:normAutofit fontScale="90000"/>
          </a:bodyPr>
          <a:lstStyle/>
          <a:p>
            <a:pPr algn="ctr"/>
            <a:r>
              <a:rPr lang="tr-TR" b="1" u="sng" dirty="0" smtClean="0"/>
              <a:t/>
            </a:r>
            <a:br>
              <a:rPr lang="tr-TR" b="1" u="sng" dirty="0" smtClean="0"/>
            </a:br>
            <a:r>
              <a:rPr lang="tr-TR" b="1" u="sng" dirty="0" smtClean="0"/>
              <a:t/>
            </a:r>
            <a:br>
              <a:rPr lang="tr-TR" b="1" u="sng" dirty="0" smtClean="0"/>
            </a:br>
            <a:r>
              <a:rPr lang="tr-TR" b="1" u="sng" dirty="0" smtClean="0"/>
              <a:t/>
            </a:r>
            <a:br>
              <a:rPr lang="tr-TR" b="1" u="sng" dirty="0" smtClean="0"/>
            </a:br>
            <a:r>
              <a:rPr lang="tr-TR" b="1" u="sng" dirty="0" smtClean="0"/>
              <a:t/>
            </a:r>
            <a:br>
              <a:rPr lang="tr-TR" b="1" u="sng" dirty="0" smtClean="0"/>
            </a:br>
            <a:r>
              <a:rPr lang="tr-TR" u="sng" dirty="0" smtClean="0"/>
              <a:t/>
            </a:r>
            <a:br>
              <a:rPr lang="tr-TR" u="sng" dirty="0" smtClean="0"/>
            </a:br>
            <a:r>
              <a:rPr lang="en-US" sz="4900" u="sng" dirty="0" err="1" smtClean="0">
                <a:solidFill>
                  <a:srgbClr val="FFC000"/>
                </a:solidFill>
              </a:rPr>
              <a:t>Sanal</a:t>
            </a:r>
            <a:r>
              <a:rPr lang="en-US" sz="4900" u="sng" dirty="0" smtClean="0">
                <a:solidFill>
                  <a:srgbClr val="FFC000"/>
                </a:solidFill>
              </a:rPr>
              <a:t> </a:t>
            </a:r>
            <a:r>
              <a:rPr lang="en-US" sz="4900" u="sng" dirty="0" err="1" smtClean="0">
                <a:solidFill>
                  <a:srgbClr val="FFC000"/>
                </a:solidFill>
              </a:rPr>
              <a:t>Santral</a:t>
            </a:r>
            <a:r>
              <a:rPr lang="en-US" sz="4900" u="sng" dirty="0" smtClean="0">
                <a:solidFill>
                  <a:srgbClr val="FFC000"/>
                </a:solidFill>
              </a:rPr>
              <a:t> </a:t>
            </a:r>
            <a:r>
              <a:rPr lang="en-US" sz="4900" u="sng" dirty="0" err="1" smtClean="0">
                <a:solidFill>
                  <a:srgbClr val="FFC000"/>
                </a:solidFill>
              </a:rPr>
              <a:t>ile</a:t>
            </a:r>
            <a:r>
              <a:rPr lang="en-US" sz="4900" u="sng" dirty="0" smtClean="0">
                <a:solidFill>
                  <a:srgbClr val="FFC000"/>
                </a:solidFill>
              </a:rPr>
              <a:t> </a:t>
            </a:r>
            <a:r>
              <a:rPr lang="en-US" sz="4900" u="sng" dirty="0" err="1" smtClean="0">
                <a:solidFill>
                  <a:srgbClr val="FFC000"/>
                </a:solidFill>
              </a:rPr>
              <a:t>yatırım</a:t>
            </a:r>
            <a:r>
              <a:rPr lang="en-US" sz="4900" u="sng" dirty="0" smtClean="0">
                <a:solidFill>
                  <a:srgbClr val="FFC000"/>
                </a:solidFill>
              </a:rPr>
              <a:t> </a:t>
            </a:r>
            <a:r>
              <a:rPr lang="tr-TR" sz="4400" u="sng" dirty="0" err="1" smtClean="0">
                <a:solidFill>
                  <a:srgbClr val="FFC000"/>
                </a:solidFill>
              </a:rPr>
              <a:t>Y</a:t>
            </a:r>
            <a:r>
              <a:rPr lang="en-US" sz="4400" u="sng" dirty="0" err="1" smtClean="0">
                <a:solidFill>
                  <a:srgbClr val="FFC000"/>
                </a:solidFill>
              </a:rPr>
              <a:t>apmadan</a:t>
            </a:r>
            <a:r>
              <a:rPr lang="en-US" sz="4400" u="sng" dirty="0" smtClean="0">
                <a:solidFill>
                  <a:srgbClr val="FFC000"/>
                </a:solidFill>
              </a:rPr>
              <a:t> IP PBX  </a:t>
            </a:r>
            <a:r>
              <a:rPr lang="en-US" sz="4400" u="sng" dirty="0" err="1" smtClean="0">
                <a:solidFill>
                  <a:srgbClr val="FFC000"/>
                </a:solidFill>
              </a:rPr>
              <a:t>Santral</a:t>
            </a:r>
            <a:r>
              <a:rPr lang="en-US" sz="4400" u="sng" dirty="0" smtClean="0">
                <a:solidFill>
                  <a:srgbClr val="FFC000"/>
                </a:solidFill>
              </a:rPr>
              <a:t> </a:t>
            </a:r>
            <a:r>
              <a:rPr lang="en-US" sz="4400" u="sng" dirty="0" err="1" smtClean="0">
                <a:solidFill>
                  <a:srgbClr val="FFC000"/>
                </a:solidFill>
              </a:rPr>
              <a:t>Sahibi</a:t>
            </a:r>
            <a:r>
              <a:rPr lang="en-US" sz="4400" u="sng" dirty="0" smtClean="0">
                <a:solidFill>
                  <a:srgbClr val="FFC000"/>
                </a:solidFill>
              </a:rPr>
              <a:t> </a:t>
            </a:r>
            <a:r>
              <a:rPr lang="en-US" sz="4400" u="sng" dirty="0" err="1" smtClean="0">
                <a:solidFill>
                  <a:srgbClr val="FFC000"/>
                </a:solidFill>
              </a:rPr>
              <a:t>Olun</a:t>
            </a:r>
            <a:r>
              <a:rPr lang="en-US" sz="4400" u="sng" dirty="0" smtClean="0">
                <a:solidFill>
                  <a:srgbClr val="FFC000"/>
                </a:solidFill>
              </a:rPr>
              <a:t> .</a:t>
            </a:r>
            <a:endParaRPr lang="tr-TR" dirty="0">
              <a:solidFill>
                <a:srgbClr val="FFC000"/>
              </a:solidFill>
            </a:endParaRPr>
          </a:p>
        </p:txBody>
      </p:sp>
      <p:sp>
        <p:nvSpPr>
          <p:cNvPr id="7" name="6 İçerik Yer Tutucusu"/>
          <p:cNvSpPr>
            <a:spLocks noGrp="1"/>
          </p:cNvSpPr>
          <p:nvPr>
            <p:ph idx="1"/>
          </p:nvPr>
        </p:nvSpPr>
        <p:spPr>
          <a:xfrm>
            <a:off x="467544" y="2564904"/>
            <a:ext cx="8229600" cy="3437736"/>
          </a:xfrm>
        </p:spPr>
        <p:txBody>
          <a:bodyPr/>
          <a:lstStyle/>
          <a:p>
            <a:r>
              <a:rPr lang="en-US" b="1" dirty="0" err="1" smtClean="0">
                <a:solidFill>
                  <a:srgbClr val="FFC000"/>
                </a:solidFill>
              </a:rPr>
              <a:t>Sanal</a:t>
            </a:r>
            <a:r>
              <a:rPr lang="en-US" b="1" dirty="0" smtClean="0">
                <a:solidFill>
                  <a:srgbClr val="FFC000"/>
                </a:solidFill>
              </a:rPr>
              <a:t> </a:t>
            </a:r>
            <a:r>
              <a:rPr lang="en-US" b="1" dirty="0" err="1" smtClean="0">
                <a:solidFill>
                  <a:srgbClr val="FFC000"/>
                </a:solidFill>
              </a:rPr>
              <a:t>Santral</a:t>
            </a:r>
            <a:r>
              <a:rPr lang="en-US" b="1" dirty="0" smtClean="0">
                <a:solidFill>
                  <a:srgbClr val="FFC000"/>
                </a:solidFill>
              </a:rPr>
              <a:t> </a:t>
            </a:r>
            <a:r>
              <a:rPr lang="en-US" b="1" dirty="0" err="1" smtClean="0">
                <a:solidFill>
                  <a:srgbClr val="FFC000"/>
                </a:solidFill>
              </a:rPr>
              <a:t>Nedir</a:t>
            </a:r>
            <a:r>
              <a:rPr lang="en-US" b="1" dirty="0" smtClean="0">
                <a:solidFill>
                  <a:srgbClr val="FFC000"/>
                </a:solidFill>
              </a:rPr>
              <a:t>?</a:t>
            </a:r>
            <a:endParaRPr lang="tr-TR" dirty="0" smtClean="0">
              <a:solidFill>
                <a:srgbClr val="FFC000"/>
              </a:solidFill>
            </a:endParaRPr>
          </a:p>
          <a:p>
            <a:pPr algn="just"/>
            <a:r>
              <a:rPr lang="en-US" dirty="0" err="1" smtClean="0"/>
              <a:t>Sanal</a:t>
            </a:r>
            <a:r>
              <a:rPr lang="en-US" dirty="0" smtClean="0"/>
              <a:t> </a:t>
            </a:r>
            <a:r>
              <a:rPr lang="en-US" dirty="0" err="1" smtClean="0"/>
              <a:t>Santral</a:t>
            </a:r>
            <a:r>
              <a:rPr lang="en-US" dirty="0" smtClean="0"/>
              <a:t> </a:t>
            </a:r>
            <a:r>
              <a:rPr lang="en-US" dirty="0" err="1" smtClean="0"/>
              <a:t>gelişmiş</a:t>
            </a:r>
            <a:r>
              <a:rPr lang="en-US" dirty="0" smtClean="0"/>
              <a:t> </a:t>
            </a:r>
            <a:r>
              <a:rPr lang="en-US" dirty="0" err="1" smtClean="0"/>
              <a:t>bir</a:t>
            </a:r>
            <a:r>
              <a:rPr lang="en-US" dirty="0" smtClean="0"/>
              <a:t> PBX </a:t>
            </a:r>
            <a:r>
              <a:rPr lang="en-US" dirty="0" err="1" smtClean="0"/>
              <a:t>santralin</a:t>
            </a:r>
            <a:r>
              <a:rPr lang="en-US" dirty="0" smtClean="0"/>
              <a:t> </a:t>
            </a:r>
            <a:r>
              <a:rPr lang="en-US" dirty="0" err="1" smtClean="0"/>
              <a:t>sağladığı</a:t>
            </a:r>
            <a:r>
              <a:rPr lang="en-US" dirty="0" smtClean="0"/>
              <a:t> </a:t>
            </a:r>
            <a:r>
              <a:rPr lang="en-US" dirty="0" err="1" smtClean="0"/>
              <a:t>tüm</a:t>
            </a:r>
            <a:r>
              <a:rPr lang="en-US" dirty="0" smtClean="0"/>
              <a:t> </a:t>
            </a:r>
            <a:r>
              <a:rPr lang="en-US" dirty="0" err="1" smtClean="0"/>
              <a:t>özellikleri</a:t>
            </a:r>
            <a:r>
              <a:rPr lang="en-US" dirty="0" smtClean="0"/>
              <a:t> </a:t>
            </a:r>
            <a:r>
              <a:rPr lang="en-US" dirty="0" err="1" smtClean="0"/>
              <a:t>bakım</a:t>
            </a:r>
            <a:r>
              <a:rPr lang="en-US" dirty="0" smtClean="0"/>
              <a:t> </a:t>
            </a:r>
            <a:r>
              <a:rPr lang="en-US" dirty="0" err="1" smtClean="0"/>
              <a:t>masrafı</a:t>
            </a:r>
            <a:r>
              <a:rPr lang="en-US" dirty="0" smtClean="0"/>
              <a:t> </a:t>
            </a:r>
            <a:r>
              <a:rPr lang="en-US" dirty="0" err="1" smtClean="0"/>
              <a:t>olmadan</a:t>
            </a:r>
            <a:r>
              <a:rPr lang="en-US" dirty="0" smtClean="0"/>
              <a:t> </a:t>
            </a:r>
            <a:r>
              <a:rPr lang="tr-TR" dirty="0" smtClean="0"/>
              <a:t>kullanılan bir hizmettir</a:t>
            </a:r>
            <a:r>
              <a:rPr lang="en-US" dirty="0" smtClean="0"/>
              <a:t>. Bu </a:t>
            </a:r>
            <a:r>
              <a:rPr lang="en-US" dirty="0" err="1" smtClean="0"/>
              <a:t>hizmet</a:t>
            </a:r>
            <a:r>
              <a:rPr lang="en-US" dirty="0" smtClean="0"/>
              <a:t> </a:t>
            </a:r>
            <a:r>
              <a:rPr lang="en-US" dirty="0" err="1" smtClean="0"/>
              <a:t>lokasyona</a:t>
            </a:r>
            <a:r>
              <a:rPr lang="en-US" dirty="0" smtClean="0"/>
              <a:t> </a:t>
            </a:r>
            <a:r>
              <a:rPr lang="en-US" dirty="0" err="1" smtClean="0"/>
              <a:t>kurulu</a:t>
            </a:r>
            <a:r>
              <a:rPr lang="en-US" dirty="0" smtClean="0"/>
              <a:t> </a:t>
            </a:r>
            <a:r>
              <a:rPr lang="en-US" dirty="0" err="1" smtClean="0"/>
              <a:t>olan</a:t>
            </a:r>
            <a:r>
              <a:rPr lang="en-US" dirty="0" smtClean="0"/>
              <a:t> </a:t>
            </a:r>
            <a:r>
              <a:rPr lang="en-US" dirty="0" err="1" smtClean="0"/>
              <a:t>geniş</a:t>
            </a:r>
            <a:r>
              <a:rPr lang="en-US" dirty="0" smtClean="0"/>
              <a:t> </a:t>
            </a:r>
            <a:r>
              <a:rPr lang="en-US" dirty="0" err="1" smtClean="0"/>
              <a:t>özellikli</a:t>
            </a:r>
            <a:r>
              <a:rPr lang="en-US" dirty="0" smtClean="0"/>
              <a:t> PBX </a:t>
            </a:r>
            <a:r>
              <a:rPr lang="en-US" dirty="0" err="1" smtClean="0"/>
              <a:t>santralin</a:t>
            </a:r>
            <a:r>
              <a:rPr lang="en-US" dirty="0" smtClean="0"/>
              <a:t> </a:t>
            </a:r>
            <a:r>
              <a:rPr lang="en-US" dirty="0" err="1" smtClean="0"/>
              <a:t>faydalarını</a:t>
            </a:r>
            <a:r>
              <a:rPr lang="en-US" dirty="0" smtClean="0"/>
              <a:t>, IP (Internet </a:t>
            </a:r>
            <a:r>
              <a:rPr lang="en-US" dirty="0" err="1" smtClean="0"/>
              <a:t>Protokol</a:t>
            </a:r>
            <a:r>
              <a:rPr lang="en-US" dirty="0" smtClean="0"/>
              <a:t>) </a:t>
            </a:r>
            <a:r>
              <a:rPr lang="en-US" dirty="0" err="1" smtClean="0"/>
              <a:t>teknolojisinin</a:t>
            </a:r>
            <a:r>
              <a:rPr lang="en-US" dirty="0" smtClean="0"/>
              <a:t> </a:t>
            </a:r>
            <a:r>
              <a:rPr lang="en-US" dirty="0" err="1" smtClean="0"/>
              <a:t>faydaları</a:t>
            </a:r>
            <a:r>
              <a:rPr lang="en-US" dirty="0" smtClean="0"/>
              <a:t> </a:t>
            </a:r>
            <a:r>
              <a:rPr lang="en-US" dirty="0" err="1" smtClean="0"/>
              <a:t>ile</a:t>
            </a:r>
            <a:r>
              <a:rPr lang="en-US" dirty="0" smtClean="0"/>
              <a:t> </a:t>
            </a:r>
            <a:r>
              <a:rPr lang="en-US" dirty="0" err="1" smtClean="0"/>
              <a:t>birleştirmeye</a:t>
            </a:r>
            <a:r>
              <a:rPr lang="en-US" dirty="0" smtClean="0"/>
              <a:t> </a:t>
            </a:r>
            <a:r>
              <a:rPr lang="en-US" dirty="0" err="1" smtClean="0"/>
              <a:t>olanak</a:t>
            </a:r>
            <a:r>
              <a:rPr lang="en-US" dirty="0" smtClean="0"/>
              <a:t> </a:t>
            </a:r>
            <a:r>
              <a:rPr lang="en-US" dirty="0" err="1" smtClean="0"/>
              <a:t>sağlar</a:t>
            </a:r>
            <a:r>
              <a:rPr lang="en-US" dirty="0" smtClean="0"/>
              <a:t>. </a:t>
            </a:r>
            <a:r>
              <a:rPr lang="en-US" dirty="0" err="1" smtClean="0"/>
              <a:t>Sanal</a:t>
            </a:r>
            <a:r>
              <a:rPr lang="en-US" dirty="0" smtClean="0"/>
              <a:t> </a:t>
            </a:r>
            <a:r>
              <a:rPr lang="en-US" dirty="0" err="1" smtClean="0"/>
              <a:t>Santral</a:t>
            </a:r>
            <a:r>
              <a:rPr lang="en-US" dirty="0" smtClean="0"/>
              <a:t> </a:t>
            </a:r>
            <a:r>
              <a:rPr lang="en-US" dirty="0" err="1" smtClean="0"/>
              <a:t>ile</a:t>
            </a:r>
            <a:r>
              <a:rPr lang="en-US" dirty="0" smtClean="0"/>
              <a:t> </a:t>
            </a:r>
            <a:r>
              <a:rPr lang="en-US" dirty="0" err="1" smtClean="0"/>
              <a:t>ofisleriniz</a:t>
            </a:r>
            <a:r>
              <a:rPr lang="en-US" dirty="0" smtClean="0"/>
              <a:t> </a:t>
            </a:r>
            <a:r>
              <a:rPr lang="en-US" dirty="0" err="1" smtClean="0"/>
              <a:t>arası</a:t>
            </a:r>
            <a:r>
              <a:rPr lang="en-US" dirty="0" smtClean="0"/>
              <a:t> </a:t>
            </a:r>
            <a:r>
              <a:rPr lang="en-US" dirty="0" err="1" smtClean="0"/>
              <a:t>ücretsiz</a:t>
            </a:r>
            <a:r>
              <a:rPr lang="en-US" dirty="0" smtClean="0"/>
              <a:t> </a:t>
            </a:r>
            <a:r>
              <a:rPr lang="en-US" dirty="0" err="1" smtClean="0"/>
              <a:t>görüşme</a:t>
            </a:r>
            <a:r>
              <a:rPr lang="en-US" dirty="0" smtClean="0"/>
              <a:t> </a:t>
            </a:r>
            <a:r>
              <a:rPr lang="en-US" dirty="0" err="1" smtClean="0"/>
              <a:t>fırsatına</a:t>
            </a:r>
            <a:r>
              <a:rPr lang="en-US" dirty="0" smtClean="0"/>
              <a:t> </a:t>
            </a:r>
            <a:r>
              <a:rPr lang="en-US" dirty="0" err="1" smtClean="0"/>
              <a:t>sahip</a:t>
            </a:r>
            <a:r>
              <a:rPr lang="en-US" dirty="0" smtClean="0"/>
              <a:t> </a:t>
            </a:r>
            <a:r>
              <a:rPr lang="en-US" dirty="0" err="1" smtClean="0"/>
              <a:t>olursunuz</a:t>
            </a:r>
            <a:r>
              <a:rPr lang="en-US" dirty="0" smtClean="0"/>
              <a:t>.</a:t>
            </a:r>
            <a:endParaRPr lang="tr-TR" dirty="0" smtClean="0"/>
          </a:p>
          <a:p>
            <a:endParaRPr lang="tr-TR" dirty="0"/>
          </a:p>
        </p:txBody>
      </p:sp>
      <p:pic>
        <p:nvPicPr>
          <p:cNvPr id="4" name="Resim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08304" y="188640"/>
            <a:ext cx="1619672" cy="752077"/>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67544" y="980728"/>
            <a:ext cx="8229600" cy="1143000"/>
          </a:xfrm>
        </p:spPr>
        <p:txBody>
          <a:bodyPr>
            <a:normAutofit fontScale="90000"/>
          </a:bodyPr>
          <a:lstStyle/>
          <a:p>
            <a:pPr algn="ctr"/>
            <a:r>
              <a:rPr lang="tr-TR" b="1" u="sng" dirty="0" smtClean="0"/>
              <a:t/>
            </a:r>
            <a:br>
              <a:rPr lang="tr-TR" b="1" u="sng" dirty="0" smtClean="0"/>
            </a:br>
            <a:r>
              <a:rPr lang="tr-TR" b="1" u="sng" dirty="0" smtClean="0"/>
              <a:t/>
            </a:r>
            <a:br>
              <a:rPr lang="tr-TR" b="1" u="sng" dirty="0" smtClean="0"/>
            </a:br>
            <a:r>
              <a:rPr lang="tr-TR" b="1" u="sng" dirty="0" smtClean="0"/>
              <a:t/>
            </a:r>
            <a:br>
              <a:rPr lang="tr-TR" b="1" u="sng" dirty="0" smtClean="0"/>
            </a:br>
            <a:r>
              <a:rPr lang="en-US" sz="4400" dirty="0" err="1" smtClean="0">
                <a:solidFill>
                  <a:srgbClr val="FFC000"/>
                </a:solidFill>
              </a:rPr>
              <a:t>Sanal</a:t>
            </a:r>
            <a:r>
              <a:rPr lang="en-US" sz="4400" dirty="0" smtClean="0">
                <a:solidFill>
                  <a:srgbClr val="FFC000"/>
                </a:solidFill>
              </a:rPr>
              <a:t> </a:t>
            </a:r>
            <a:r>
              <a:rPr lang="en-US" sz="4400" dirty="0" err="1" smtClean="0">
                <a:solidFill>
                  <a:srgbClr val="FFC000"/>
                </a:solidFill>
              </a:rPr>
              <a:t>Santral</a:t>
            </a:r>
            <a:r>
              <a:rPr lang="en-US" sz="4400" dirty="0" smtClean="0">
                <a:solidFill>
                  <a:srgbClr val="FFC000"/>
                </a:solidFill>
              </a:rPr>
              <a:t> </a:t>
            </a:r>
            <a:r>
              <a:rPr lang="en-US" sz="4400" dirty="0" err="1" smtClean="0">
                <a:solidFill>
                  <a:srgbClr val="FFC000"/>
                </a:solidFill>
              </a:rPr>
              <a:t>ile</a:t>
            </a:r>
            <a:r>
              <a:rPr lang="en-US" sz="4400" dirty="0" smtClean="0">
                <a:solidFill>
                  <a:srgbClr val="FFC000"/>
                </a:solidFill>
              </a:rPr>
              <a:t> </a:t>
            </a:r>
            <a:r>
              <a:rPr lang="en-US" sz="4400" dirty="0" err="1" smtClean="0">
                <a:solidFill>
                  <a:srgbClr val="FFC000"/>
                </a:solidFill>
              </a:rPr>
              <a:t>yatırım</a:t>
            </a:r>
            <a:r>
              <a:rPr lang="en-US" sz="4400" dirty="0" smtClean="0">
                <a:solidFill>
                  <a:srgbClr val="FFC000"/>
                </a:solidFill>
              </a:rPr>
              <a:t> </a:t>
            </a:r>
            <a:r>
              <a:rPr lang="en-US" sz="4400" dirty="0" err="1" smtClean="0">
                <a:solidFill>
                  <a:srgbClr val="FFC000"/>
                </a:solidFill>
              </a:rPr>
              <a:t>yapmadan</a:t>
            </a:r>
            <a:r>
              <a:rPr lang="en-US" sz="4400" dirty="0" smtClean="0">
                <a:solidFill>
                  <a:srgbClr val="FFC000"/>
                </a:solidFill>
              </a:rPr>
              <a:t> IP PBX  </a:t>
            </a:r>
            <a:r>
              <a:rPr lang="en-US" sz="4400" dirty="0" err="1" smtClean="0">
                <a:solidFill>
                  <a:srgbClr val="FFC000"/>
                </a:solidFill>
              </a:rPr>
              <a:t>Santral</a:t>
            </a:r>
            <a:r>
              <a:rPr lang="tr-TR" sz="4400" dirty="0" smtClean="0">
                <a:solidFill>
                  <a:srgbClr val="FFC000"/>
                </a:solidFill>
              </a:rPr>
              <a:t> Sahibi Olabilirsiniz…</a:t>
            </a:r>
          </a:p>
        </p:txBody>
      </p:sp>
      <p:pic>
        <p:nvPicPr>
          <p:cNvPr id="5" name="3 İçerik Yer Tutucusu" descr="C:\Users\Özden\Desktop\Sanal santral tablosu.JPG"/>
          <p:cNvPicPr>
            <a:picLocks noGrp="1"/>
          </p:cNvPicPr>
          <p:nvPr>
            <p:ph idx="1"/>
          </p:nvPr>
        </p:nvPicPr>
        <p:blipFill>
          <a:blip r:embed="rId4" cstate="print"/>
          <a:stretch>
            <a:fillRect/>
          </a:stretch>
        </p:blipFill>
        <p:spPr bwMode="auto">
          <a:xfrm>
            <a:off x="1000100" y="2128986"/>
            <a:ext cx="7143800" cy="4324350"/>
          </a:xfrm>
          <a:prstGeom prst="rect">
            <a:avLst/>
          </a:prstGeom>
          <a:noFill/>
          <a:ln w="9525">
            <a:noFill/>
            <a:miter lim="800000"/>
            <a:headEnd/>
            <a:tailEnd/>
          </a:ln>
        </p:spPr>
      </p:pic>
      <p:pic>
        <p:nvPicPr>
          <p:cNvPr id="4" name="Resim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08304" y="188640"/>
            <a:ext cx="1619672" cy="752077"/>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1071570"/>
          </a:xfrm>
        </p:spPr>
        <p:txBody>
          <a:bodyPr>
            <a:normAutofit fontScale="90000"/>
          </a:bodyPr>
          <a:lstStyle/>
          <a:p>
            <a:r>
              <a:rPr lang="tr-TR" dirty="0" smtClean="0"/>
              <a:t/>
            </a:r>
            <a:br>
              <a:rPr lang="tr-TR" dirty="0" smtClean="0"/>
            </a:br>
            <a:r>
              <a:rPr lang="tr-TR" b="1" dirty="0" smtClean="0">
                <a:solidFill>
                  <a:srgbClr val="FFC000"/>
                </a:solidFill>
              </a:rPr>
              <a:t>Özellikleri Nelerdir ?</a:t>
            </a:r>
            <a:endParaRPr lang="tr-TR" dirty="0">
              <a:solidFill>
                <a:srgbClr val="FFC000"/>
              </a:solidFill>
            </a:endParaRPr>
          </a:p>
        </p:txBody>
      </p:sp>
      <p:sp>
        <p:nvSpPr>
          <p:cNvPr id="3" name="2 İçerik Yer Tutucusu"/>
          <p:cNvSpPr>
            <a:spLocks noGrp="1"/>
          </p:cNvSpPr>
          <p:nvPr>
            <p:ph idx="1"/>
          </p:nvPr>
        </p:nvSpPr>
        <p:spPr>
          <a:xfrm>
            <a:off x="457200" y="1357298"/>
            <a:ext cx="8229600" cy="4967302"/>
          </a:xfrm>
        </p:spPr>
        <p:txBody>
          <a:bodyPr>
            <a:normAutofit fontScale="77500" lnSpcReduction="20000"/>
          </a:bodyPr>
          <a:lstStyle/>
          <a:p>
            <a:pPr>
              <a:buNone/>
            </a:pPr>
            <a:r>
              <a:rPr lang="tr-TR" sz="3100" b="1" dirty="0" smtClean="0">
                <a:solidFill>
                  <a:srgbClr val="FFC000"/>
                </a:solidFill>
              </a:rPr>
              <a:t>Maliyet:</a:t>
            </a:r>
            <a:endParaRPr lang="tr-TR" sz="3100" dirty="0" smtClean="0">
              <a:solidFill>
                <a:srgbClr val="FFC000"/>
              </a:solidFill>
            </a:endParaRPr>
          </a:p>
          <a:p>
            <a:r>
              <a:rPr lang="en-GB" dirty="0" smtClean="0"/>
              <a:t> </a:t>
            </a:r>
            <a:r>
              <a:rPr lang="en-GB" dirty="0" err="1" smtClean="0"/>
              <a:t>Herhangi</a:t>
            </a:r>
            <a:r>
              <a:rPr lang="en-GB" dirty="0" smtClean="0"/>
              <a:t> </a:t>
            </a:r>
            <a:r>
              <a:rPr lang="en-GB" dirty="0" err="1" smtClean="0"/>
              <a:t>bir</a:t>
            </a:r>
            <a:r>
              <a:rPr lang="en-GB" dirty="0" smtClean="0"/>
              <a:t> </a:t>
            </a:r>
            <a:r>
              <a:rPr lang="en-GB" dirty="0" err="1" smtClean="0"/>
              <a:t>santral</a:t>
            </a:r>
            <a:r>
              <a:rPr lang="en-GB" dirty="0" smtClean="0"/>
              <a:t> </a:t>
            </a:r>
            <a:r>
              <a:rPr lang="en-GB" dirty="0" err="1" smtClean="0"/>
              <a:t>yatırımı</a:t>
            </a:r>
            <a:r>
              <a:rPr lang="en-GB" dirty="0" smtClean="0"/>
              <a:t> </a:t>
            </a:r>
            <a:r>
              <a:rPr lang="en-GB" dirty="0" err="1" smtClean="0"/>
              <a:t>gerektirmeden</a:t>
            </a:r>
            <a:r>
              <a:rPr lang="en-GB" dirty="0" smtClean="0"/>
              <a:t>, </a:t>
            </a:r>
            <a:r>
              <a:rPr lang="en-GB" dirty="0" err="1" smtClean="0"/>
              <a:t>bütün</a:t>
            </a:r>
            <a:r>
              <a:rPr lang="en-GB" dirty="0" smtClean="0"/>
              <a:t> </a:t>
            </a:r>
            <a:r>
              <a:rPr lang="en-GB" dirty="0" err="1" smtClean="0"/>
              <a:t>ip</a:t>
            </a:r>
            <a:r>
              <a:rPr lang="en-GB" dirty="0" smtClean="0"/>
              <a:t> </a:t>
            </a:r>
            <a:r>
              <a:rPr lang="en-GB" dirty="0" err="1" smtClean="0"/>
              <a:t>santral</a:t>
            </a:r>
            <a:r>
              <a:rPr lang="en-GB" dirty="0" smtClean="0"/>
              <a:t> </a:t>
            </a:r>
            <a:r>
              <a:rPr lang="en-GB" dirty="0" err="1" smtClean="0"/>
              <a:t>özelliklerini</a:t>
            </a:r>
            <a:r>
              <a:rPr lang="en-GB" dirty="0" smtClean="0"/>
              <a:t> </a:t>
            </a:r>
            <a:r>
              <a:rPr lang="en-GB" dirty="0" err="1" smtClean="0"/>
              <a:t>kullanırken</a:t>
            </a:r>
            <a:r>
              <a:rPr lang="en-GB" dirty="0" smtClean="0"/>
              <a:t>, </a:t>
            </a:r>
            <a:r>
              <a:rPr lang="en-GB" dirty="0" err="1" smtClean="0"/>
              <a:t>sadece</a:t>
            </a:r>
            <a:r>
              <a:rPr lang="en-GB" dirty="0" smtClean="0"/>
              <a:t> </a:t>
            </a:r>
            <a:r>
              <a:rPr lang="en-GB" dirty="0" err="1" smtClean="0"/>
              <a:t>kullandığınız</a:t>
            </a:r>
            <a:r>
              <a:rPr lang="en-GB" dirty="0" smtClean="0"/>
              <a:t> </a:t>
            </a:r>
            <a:r>
              <a:rPr lang="en-GB" dirty="0" err="1" smtClean="0"/>
              <a:t>kadar</a:t>
            </a:r>
            <a:r>
              <a:rPr lang="en-GB" dirty="0" smtClean="0"/>
              <a:t> </a:t>
            </a:r>
            <a:r>
              <a:rPr lang="en-GB" dirty="0" err="1" smtClean="0"/>
              <a:t>ödeme</a:t>
            </a:r>
            <a:r>
              <a:rPr lang="en-GB" dirty="0" smtClean="0"/>
              <a:t> </a:t>
            </a:r>
            <a:r>
              <a:rPr lang="en-GB" dirty="0" err="1" smtClean="0"/>
              <a:t>yaparsınız</a:t>
            </a:r>
            <a:r>
              <a:rPr lang="en-GB" dirty="0" smtClean="0"/>
              <a:t>.  </a:t>
            </a:r>
            <a:r>
              <a:rPr lang="en-GB" dirty="0" err="1" smtClean="0"/>
              <a:t>Santral</a:t>
            </a:r>
            <a:r>
              <a:rPr lang="en-GB" dirty="0" smtClean="0"/>
              <a:t> </a:t>
            </a:r>
            <a:r>
              <a:rPr lang="en-GB" dirty="0" err="1" smtClean="0"/>
              <a:t>için</a:t>
            </a:r>
            <a:r>
              <a:rPr lang="en-GB" dirty="0" smtClean="0"/>
              <a:t> </a:t>
            </a:r>
            <a:r>
              <a:rPr lang="en-GB" dirty="0" err="1" smtClean="0"/>
              <a:t>ayırdığınız</a:t>
            </a:r>
            <a:r>
              <a:rPr lang="en-GB" dirty="0" smtClean="0"/>
              <a:t> </a:t>
            </a:r>
            <a:r>
              <a:rPr lang="en-GB" dirty="0" err="1" smtClean="0"/>
              <a:t>bütçeyi</a:t>
            </a:r>
            <a:r>
              <a:rPr lang="en-GB" dirty="0" smtClean="0"/>
              <a:t>,  </a:t>
            </a:r>
            <a:r>
              <a:rPr lang="en-GB" dirty="0" err="1" smtClean="0"/>
              <a:t>işinizi</a:t>
            </a:r>
            <a:r>
              <a:rPr lang="en-GB" dirty="0" smtClean="0"/>
              <a:t> </a:t>
            </a:r>
            <a:r>
              <a:rPr lang="en-GB" dirty="0" err="1" smtClean="0"/>
              <a:t>büyütmeye</a:t>
            </a:r>
            <a:r>
              <a:rPr lang="en-GB" dirty="0" smtClean="0"/>
              <a:t> </a:t>
            </a:r>
            <a:r>
              <a:rPr lang="en-GB" dirty="0" err="1" smtClean="0"/>
              <a:t>yönelik</a:t>
            </a:r>
            <a:r>
              <a:rPr lang="en-GB" dirty="0" smtClean="0"/>
              <a:t> </a:t>
            </a:r>
            <a:r>
              <a:rPr lang="en-GB" dirty="0" err="1" smtClean="0"/>
              <a:t>ek</a:t>
            </a:r>
            <a:r>
              <a:rPr lang="en-GB" dirty="0" smtClean="0"/>
              <a:t>  </a:t>
            </a:r>
            <a:r>
              <a:rPr lang="en-GB" dirty="0" err="1" smtClean="0"/>
              <a:t>finansman</a:t>
            </a:r>
            <a:r>
              <a:rPr lang="en-GB" dirty="0" smtClean="0"/>
              <a:t> </a:t>
            </a:r>
            <a:r>
              <a:rPr lang="en-GB" dirty="0" err="1" smtClean="0"/>
              <a:t>olarak</a:t>
            </a:r>
            <a:r>
              <a:rPr lang="en-GB" dirty="0" smtClean="0"/>
              <a:t> </a:t>
            </a:r>
            <a:r>
              <a:rPr lang="en-GB" dirty="0" err="1" smtClean="0"/>
              <a:t>kullanabilirsiniz</a:t>
            </a:r>
            <a:r>
              <a:rPr lang="en-GB" dirty="0" smtClean="0"/>
              <a:t>. </a:t>
            </a:r>
            <a:endParaRPr lang="tr-TR" dirty="0" smtClean="0"/>
          </a:p>
          <a:p>
            <a:pPr>
              <a:buNone/>
            </a:pPr>
            <a:r>
              <a:rPr lang="tr-TR" b="1" dirty="0" smtClean="0">
                <a:solidFill>
                  <a:srgbClr val="FFC000"/>
                </a:solidFill>
              </a:rPr>
              <a:t>DID Numarası : </a:t>
            </a:r>
            <a:endParaRPr lang="tr-TR" dirty="0" smtClean="0">
              <a:solidFill>
                <a:srgbClr val="FFC000"/>
              </a:solidFill>
            </a:endParaRPr>
          </a:p>
          <a:p>
            <a:pPr lvl="0"/>
            <a:r>
              <a:rPr lang="tr-TR" dirty="0" smtClean="0"/>
              <a:t>Kendi numaranızı ya da bizim temin edeceğimiz numarayı sanal santralde kullanabilirsiniz. Kendi numaranızı kullanmamız durumunda ise, telefon hattınız dijital alt yapıya dönüştürülerek, aynı anda karşılıklı 100 arama yapabilecek kapasiteye ulaşmaktadır. İstenmesi durumunda istenen sayıda numara tarafınıza tahsis edilebilir. </a:t>
            </a:r>
          </a:p>
          <a:p>
            <a:pPr>
              <a:buNone/>
            </a:pPr>
            <a:r>
              <a:rPr lang="tr-TR" b="1" dirty="0" smtClean="0"/>
              <a:t> </a:t>
            </a:r>
            <a:r>
              <a:rPr lang="tr-TR" b="1" dirty="0" smtClean="0">
                <a:solidFill>
                  <a:srgbClr val="FFC000"/>
                </a:solidFill>
              </a:rPr>
              <a:t>Sınırsız Dahili Numara : </a:t>
            </a:r>
            <a:endParaRPr lang="tr-TR" dirty="0" smtClean="0">
              <a:solidFill>
                <a:srgbClr val="FFC000"/>
              </a:solidFill>
            </a:endParaRPr>
          </a:p>
          <a:p>
            <a:pPr lvl="0"/>
            <a:r>
              <a:rPr lang="tr-TR" dirty="0" smtClean="0"/>
              <a:t>Belli bir </a:t>
            </a:r>
            <a:r>
              <a:rPr lang="tr-TR" dirty="0" err="1" smtClean="0"/>
              <a:t>lokasyona</a:t>
            </a:r>
            <a:r>
              <a:rPr lang="tr-TR" dirty="0" smtClean="0"/>
              <a:t> bağlı kalınmaksızın, aynı bina,şehir ya da ülke dışından olabilecek şekilde sınırsız dahili telefon kullanma hakkınız vardır. Kullanılacak noktada geniş bant internetin (ADSL,Fiber,Kablo) olması yeterlidir.</a:t>
            </a:r>
          </a:p>
          <a:p>
            <a:endParaRPr lang="tr-TR" dirty="0"/>
          </a:p>
        </p:txBody>
      </p:sp>
      <p:pic>
        <p:nvPicPr>
          <p:cNvPr id="4" name="Resim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08304" y="188640"/>
            <a:ext cx="1619672" cy="752077"/>
          </a:xfrm>
          <a:prstGeom prst="rect">
            <a:avLst/>
          </a:prstGeom>
        </p:spPr>
      </p:pic>
    </p:spTree>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0.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5.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6.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7.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8.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9.xml><?xml version="1.0" encoding="utf-8"?>
<a:themeOverride xmlns:a="http://schemas.openxmlformats.org/drawingml/2006/main">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921</TotalTime>
  <Words>652</Words>
  <Application>Microsoft Office PowerPoint</Application>
  <PresentationFormat>Ekran Gösterisi (4:3)</PresentationFormat>
  <Paragraphs>72</Paragraphs>
  <Slides>11</Slides>
  <Notes>10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Akış</vt:lpstr>
      <vt:lpstr>                                                                                              VoIP Nedir ?</vt:lpstr>
      <vt:lpstr>PowerPoint Sunusu</vt:lpstr>
      <vt:lpstr>      VoIP Nasıl Çalışır ?</vt:lpstr>
      <vt:lpstr>VoIP’in analog hatlara göre Avantajları nedir ?</vt:lpstr>
      <vt:lpstr>VoIP teknolojisi Şirketime hangi Avantajları sağlar ?</vt:lpstr>
      <vt:lpstr>                                                               Uçarken de  kesintisiz iletişim özgürlüğü !</vt:lpstr>
      <vt:lpstr>     Sanal Santral ile yatırım Yapmadan IP PBX  Santral Sahibi Olun .</vt:lpstr>
      <vt:lpstr>   Sanal Santral ile yatırım yapmadan IP PBX  Santral Sahibi Olabilirsiniz…</vt:lpstr>
      <vt:lpstr> Özellikleri Nelerdir ?</vt:lpstr>
      <vt:lpstr>PowerPoint Sunusu</vt:lpstr>
      <vt:lpstr>21. Dönem E-Turizm Komitesi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Barkod sistemleri sektörünün lideri Perkon ve Telekomünikasyon sektörünün öncülerinden Telekutu İletişim Hizmetleri müşteri ihtiy</dc:title>
  <dc:creator>Dell</dc:creator>
  <cp:lastModifiedBy>TUHA</cp:lastModifiedBy>
  <cp:revision>111</cp:revision>
  <dcterms:created xsi:type="dcterms:W3CDTF">2013-01-24T08:41:57Z</dcterms:created>
  <dcterms:modified xsi:type="dcterms:W3CDTF">2014-04-10T16:00:09Z</dcterms:modified>
</cp:coreProperties>
</file>